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8" r:id="rId2"/>
    <p:sldId id="256" r:id="rId3"/>
    <p:sldId id="257" r:id="rId4"/>
    <p:sldId id="259" r:id="rId5"/>
    <p:sldId id="260" r:id="rId6"/>
    <p:sldId id="262" r:id="rId7"/>
    <p:sldId id="261" r:id="rId8"/>
    <p:sldId id="258" r:id="rId9"/>
    <p:sldId id="270" r:id="rId10"/>
    <p:sldId id="271" r:id="rId11"/>
    <p:sldId id="272" r:id="rId12"/>
    <p:sldId id="273" r:id="rId13"/>
    <p:sldId id="269" r:id="rId14"/>
    <p:sldId id="264" r:id="rId15"/>
    <p:sldId id="265" r:id="rId16"/>
    <p:sldId id="266" r:id="rId17"/>
    <p:sldId id="267" r:id="rId18"/>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4" d="100"/>
          <a:sy n="54" d="100"/>
        </p:scale>
        <p:origin x="-950" y="-7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1008"/>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CA"/>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CA"/>
          </a:p>
        </p:txBody>
      </p:sp>
      <p:sp>
        <p:nvSpPr>
          <p:cNvPr id="4" name="Espace réservé de la date 3"/>
          <p:cNvSpPr>
            <a:spLocks noGrp="1"/>
          </p:cNvSpPr>
          <p:nvPr>
            <p:ph type="dt" sz="half" idx="10"/>
          </p:nvPr>
        </p:nvSpPr>
        <p:spPr/>
        <p:txBody>
          <a:bodyPr/>
          <a:lstStyle/>
          <a:p>
            <a:fld id="{E86CA95E-53F3-4A41-8C57-09604672D3A7}" type="datetimeFigureOut">
              <a:rPr lang="fr-CA" smtClean="0"/>
              <a:pPr/>
              <a:t>2013-05-14</a:t>
            </a:fld>
            <a:endParaRPr lang="fr-CA"/>
          </a:p>
        </p:txBody>
      </p:sp>
      <p:sp>
        <p:nvSpPr>
          <p:cNvPr id="5" name="Espace réservé du pied de page 4"/>
          <p:cNvSpPr>
            <a:spLocks noGrp="1"/>
          </p:cNvSpPr>
          <p:nvPr>
            <p:ph type="ftr" sz="quarter" idx="11"/>
          </p:nvPr>
        </p:nvSpPr>
        <p:spPr/>
        <p:txBody>
          <a:bodyPr/>
          <a:lstStyle/>
          <a:p>
            <a:endParaRPr lang="fr-CA"/>
          </a:p>
        </p:txBody>
      </p:sp>
      <p:sp>
        <p:nvSpPr>
          <p:cNvPr id="6" name="Espace réservé du numéro de diapositive 5"/>
          <p:cNvSpPr>
            <a:spLocks noGrp="1"/>
          </p:cNvSpPr>
          <p:nvPr>
            <p:ph type="sldNum" sz="quarter" idx="12"/>
          </p:nvPr>
        </p:nvSpPr>
        <p:spPr/>
        <p:txBody>
          <a:bodyPr/>
          <a:lstStyle/>
          <a:p>
            <a:fld id="{8DFBED6B-2251-4CF7-8704-7F3110487B29}" type="slidenum">
              <a:rPr lang="fr-CA" smtClean="0"/>
              <a:pPr/>
              <a:t>‹N°›</a:t>
            </a:fld>
            <a:endParaRPr lang="fr-CA"/>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CA"/>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A"/>
          </a:p>
        </p:txBody>
      </p:sp>
      <p:sp>
        <p:nvSpPr>
          <p:cNvPr id="4" name="Espace réservé de la date 3"/>
          <p:cNvSpPr>
            <a:spLocks noGrp="1"/>
          </p:cNvSpPr>
          <p:nvPr>
            <p:ph type="dt" sz="half" idx="10"/>
          </p:nvPr>
        </p:nvSpPr>
        <p:spPr/>
        <p:txBody>
          <a:bodyPr/>
          <a:lstStyle/>
          <a:p>
            <a:fld id="{E86CA95E-53F3-4A41-8C57-09604672D3A7}" type="datetimeFigureOut">
              <a:rPr lang="fr-CA" smtClean="0"/>
              <a:pPr/>
              <a:t>2013-05-14</a:t>
            </a:fld>
            <a:endParaRPr lang="fr-CA"/>
          </a:p>
        </p:txBody>
      </p:sp>
      <p:sp>
        <p:nvSpPr>
          <p:cNvPr id="5" name="Espace réservé du pied de page 4"/>
          <p:cNvSpPr>
            <a:spLocks noGrp="1"/>
          </p:cNvSpPr>
          <p:nvPr>
            <p:ph type="ftr" sz="quarter" idx="11"/>
          </p:nvPr>
        </p:nvSpPr>
        <p:spPr/>
        <p:txBody>
          <a:bodyPr/>
          <a:lstStyle/>
          <a:p>
            <a:endParaRPr lang="fr-CA"/>
          </a:p>
        </p:txBody>
      </p:sp>
      <p:sp>
        <p:nvSpPr>
          <p:cNvPr id="6" name="Espace réservé du numéro de diapositive 5"/>
          <p:cNvSpPr>
            <a:spLocks noGrp="1"/>
          </p:cNvSpPr>
          <p:nvPr>
            <p:ph type="sldNum" sz="quarter" idx="12"/>
          </p:nvPr>
        </p:nvSpPr>
        <p:spPr/>
        <p:txBody>
          <a:bodyPr/>
          <a:lstStyle/>
          <a:p>
            <a:fld id="{8DFBED6B-2251-4CF7-8704-7F3110487B29}" type="slidenum">
              <a:rPr lang="fr-CA" smtClean="0"/>
              <a:pPr/>
              <a:t>‹N°›</a:t>
            </a:fld>
            <a:endParaRPr lang="fr-CA"/>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CA"/>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A"/>
          </a:p>
        </p:txBody>
      </p:sp>
      <p:sp>
        <p:nvSpPr>
          <p:cNvPr id="4" name="Espace réservé de la date 3"/>
          <p:cNvSpPr>
            <a:spLocks noGrp="1"/>
          </p:cNvSpPr>
          <p:nvPr>
            <p:ph type="dt" sz="half" idx="10"/>
          </p:nvPr>
        </p:nvSpPr>
        <p:spPr/>
        <p:txBody>
          <a:bodyPr/>
          <a:lstStyle/>
          <a:p>
            <a:fld id="{E86CA95E-53F3-4A41-8C57-09604672D3A7}" type="datetimeFigureOut">
              <a:rPr lang="fr-CA" smtClean="0"/>
              <a:pPr/>
              <a:t>2013-05-14</a:t>
            </a:fld>
            <a:endParaRPr lang="fr-CA"/>
          </a:p>
        </p:txBody>
      </p:sp>
      <p:sp>
        <p:nvSpPr>
          <p:cNvPr id="5" name="Espace réservé du pied de page 4"/>
          <p:cNvSpPr>
            <a:spLocks noGrp="1"/>
          </p:cNvSpPr>
          <p:nvPr>
            <p:ph type="ftr" sz="quarter" idx="11"/>
          </p:nvPr>
        </p:nvSpPr>
        <p:spPr/>
        <p:txBody>
          <a:bodyPr/>
          <a:lstStyle/>
          <a:p>
            <a:endParaRPr lang="fr-CA"/>
          </a:p>
        </p:txBody>
      </p:sp>
      <p:sp>
        <p:nvSpPr>
          <p:cNvPr id="6" name="Espace réservé du numéro de diapositive 5"/>
          <p:cNvSpPr>
            <a:spLocks noGrp="1"/>
          </p:cNvSpPr>
          <p:nvPr>
            <p:ph type="sldNum" sz="quarter" idx="12"/>
          </p:nvPr>
        </p:nvSpPr>
        <p:spPr/>
        <p:txBody>
          <a:bodyPr/>
          <a:lstStyle/>
          <a:p>
            <a:fld id="{8DFBED6B-2251-4CF7-8704-7F3110487B29}" type="slidenum">
              <a:rPr lang="fr-CA" smtClean="0"/>
              <a:pPr/>
              <a:t>‹N°›</a:t>
            </a:fld>
            <a:endParaRPr lang="fr-CA"/>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CA"/>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A"/>
          </a:p>
        </p:txBody>
      </p:sp>
      <p:sp>
        <p:nvSpPr>
          <p:cNvPr id="4" name="Espace réservé de la date 3"/>
          <p:cNvSpPr>
            <a:spLocks noGrp="1"/>
          </p:cNvSpPr>
          <p:nvPr>
            <p:ph type="dt" sz="half" idx="10"/>
          </p:nvPr>
        </p:nvSpPr>
        <p:spPr/>
        <p:txBody>
          <a:bodyPr/>
          <a:lstStyle/>
          <a:p>
            <a:fld id="{E86CA95E-53F3-4A41-8C57-09604672D3A7}" type="datetimeFigureOut">
              <a:rPr lang="fr-CA" smtClean="0"/>
              <a:pPr/>
              <a:t>2013-05-14</a:t>
            </a:fld>
            <a:endParaRPr lang="fr-CA"/>
          </a:p>
        </p:txBody>
      </p:sp>
      <p:sp>
        <p:nvSpPr>
          <p:cNvPr id="5" name="Espace réservé du pied de page 4"/>
          <p:cNvSpPr>
            <a:spLocks noGrp="1"/>
          </p:cNvSpPr>
          <p:nvPr>
            <p:ph type="ftr" sz="quarter" idx="11"/>
          </p:nvPr>
        </p:nvSpPr>
        <p:spPr/>
        <p:txBody>
          <a:bodyPr/>
          <a:lstStyle/>
          <a:p>
            <a:endParaRPr lang="fr-CA"/>
          </a:p>
        </p:txBody>
      </p:sp>
      <p:sp>
        <p:nvSpPr>
          <p:cNvPr id="6" name="Espace réservé du numéro de diapositive 5"/>
          <p:cNvSpPr>
            <a:spLocks noGrp="1"/>
          </p:cNvSpPr>
          <p:nvPr>
            <p:ph type="sldNum" sz="quarter" idx="12"/>
          </p:nvPr>
        </p:nvSpPr>
        <p:spPr/>
        <p:txBody>
          <a:bodyPr/>
          <a:lstStyle/>
          <a:p>
            <a:fld id="{8DFBED6B-2251-4CF7-8704-7F3110487B29}" type="slidenum">
              <a:rPr lang="fr-CA" smtClean="0"/>
              <a:pPr/>
              <a:t>‹N°›</a:t>
            </a:fld>
            <a:endParaRPr lang="fr-CA"/>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CA"/>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E86CA95E-53F3-4A41-8C57-09604672D3A7}" type="datetimeFigureOut">
              <a:rPr lang="fr-CA" smtClean="0"/>
              <a:pPr/>
              <a:t>2013-05-14</a:t>
            </a:fld>
            <a:endParaRPr lang="fr-CA"/>
          </a:p>
        </p:txBody>
      </p:sp>
      <p:sp>
        <p:nvSpPr>
          <p:cNvPr id="5" name="Espace réservé du pied de page 4"/>
          <p:cNvSpPr>
            <a:spLocks noGrp="1"/>
          </p:cNvSpPr>
          <p:nvPr>
            <p:ph type="ftr" sz="quarter" idx="11"/>
          </p:nvPr>
        </p:nvSpPr>
        <p:spPr/>
        <p:txBody>
          <a:bodyPr/>
          <a:lstStyle/>
          <a:p>
            <a:endParaRPr lang="fr-CA"/>
          </a:p>
        </p:txBody>
      </p:sp>
      <p:sp>
        <p:nvSpPr>
          <p:cNvPr id="6" name="Espace réservé du numéro de diapositive 5"/>
          <p:cNvSpPr>
            <a:spLocks noGrp="1"/>
          </p:cNvSpPr>
          <p:nvPr>
            <p:ph type="sldNum" sz="quarter" idx="12"/>
          </p:nvPr>
        </p:nvSpPr>
        <p:spPr/>
        <p:txBody>
          <a:bodyPr/>
          <a:lstStyle/>
          <a:p>
            <a:fld id="{8DFBED6B-2251-4CF7-8704-7F3110487B29}" type="slidenum">
              <a:rPr lang="fr-CA" smtClean="0"/>
              <a:pPr/>
              <a:t>‹N°›</a:t>
            </a:fld>
            <a:endParaRPr lang="fr-CA"/>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CA"/>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A"/>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A"/>
          </a:p>
        </p:txBody>
      </p:sp>
      <p:sp>
        <p:nvSpPr>
          <p:cNvPr id="5" name="Espace réservé de la date 4"/>
          <p:cNvSpPr>
            <a:spLocks noGrp="1"/>
          </p:cNvSpPr>
          <p:nvPr>
            <p:ph type="dt" sz="half" idx="10"/>
          </p:nvPr>
        </p:nvSpPr>
        <p:spPr/>
        <p:txBody>
          <a:bodyPr/>
          <a:lstStyle/>
          <a:p>
            <a:fld id="{E86CA95E-53F3-4A41-8C57-09604672D3A7}" type="datetimeFigureOut">
              <a:rPr lang="fr-CA" smtClean="0"/>
              <a:pPr/>
              <a:t>2013-05-14</a:t>
            </a:fld>
            <a:endParaRPr lang="fr-CA"/>
          </a:p>
        </p:txBody>
      </p:sp>
      <p:sp>
        <p:nvSpPr>
          <p:cNvPr id="6" name="Espace réservé du pied de page 5"/>
          <p:cNvSpPr>
            <a:spLocks noGrp="1"/>
          </p:cNvSpPr>
          <p:nvPr>
            <p:ph type="ftr" sz="quarter" idx="11"/>
          </p:nvPr>
        </p:nvSpPr>
        <p:spPr/>
        <p:txBody>
          <a:bodyPr/>
          <a:lstStyle/>
          <a:p>
            <a:endParaRPr lang="fr-CA"/>
          </a:p>
        </p:txBody>
      </p:sp>
      <p:sp>
        <p:nvSpPr>
          <p:cNvPr id="7" name="Espace réservé du numéro de diapositive 6"/>
          <p:cNvSpPr>
            <a:spLocks noGrp="1"/>
          </p:cNvSpPr>
          <p:nvPr>
            <p:ph type="sldNum" sz="quarter" idx="12"/>
          </p:nvPr>
        </p:nvSpPr>
        <p:spPr/>
        <p:txBody>
          <a:bodyPr/>
          <a:lstStyle/>
          <a:p>
            <a:fld id="{8DFBED6B-2251-4CF7-8704-7F3110487B29}" type="slidenum">
              <a:rPr lang="fr-CA" smtClean="0"/>
              <a:pPr/>
              <a:t>‹N°›</a:t>
            </a:fld>
            <a:endParaRPr lang="fr-CA"/>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CA"/>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A"/>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A"/>
          </a:p>
        </p:txBody>
      </p:sp>
      <p:sp>
        <p:nvSpPr>
          <p:cNvPr id="7" name="Espace réservé de la date 6"/>
          <p:cNvSpPr>
            <a:spLocks noGrp="1"/>
          </p:cNvSpPr>
          <p:nvPr>
            <p:ph type="dt" sz="half" idx="10"/>
          </p:nvPr>
        </p:nvSpPr>
        <p:spPr/>
        <p:txBody>
          <a:bodyPr/>
          <a:lstStyle/>
          <a:p>
            <a:fld id="{E86CA95E-53F3-4A41-8C57-09604672D3A7}" type="datetimeFigureOut">
              <a:rPr lang="fr-CA" smtClean="0"/>
              <a:pPr/>
              <a:t>2013-05-14</a:t>
            </a:fld>
            <a:endParaRPr lang="fr-CA"/>
          </a:p>
        </p:txBody>
      </p:sp>
      <p:sp>
        <p:nvSpPr>
          <p:cNvPr id="8" name="Espace réservé du pied de page 7"/>
          <p:cNvSpPr>
            <a:spLocks noGrp="1"/>
          </p:cNvSpPr>
          <p:nvPr>
            <p:ph type="ftr" sz="quarter" idx="11"/>
          </p:nvPr>
        </p:nvSpPr>
        <p:spPr/>
        <p:txBody>
          <a:bodyPr/>
          <a:lstStyle/>
          <a:p>
            <a:endParaRPr lang="fr-CA"/>
          </a:p>
        </p:txBody>
      </p:sp>
      <p:sp>
        <p:nvSpPr>
          <p:cNvPr id="9" name="Espace réservé du numéro de diapositive 8"/>
          <p:cNvSpPr>
            <a:spLocks noGrp="1"/>
          </p:cNvSpPr>
          <p:nvPr>
            <p:ph type="sldNum" sz="quarter" idx="12"/>
          </p:nvPr>
        </p:nvSpPr>
        <p:spPr/>
        <p:txBody>
          <a:bodyPr/>
          <a:lstStyle/>
          <a:p>
            <a:fld id="{8DFBED6B-2251-4CF7-8704-7F3110487B29}" type="slidenum">
              <a:rPr lang="fr-CA" smtClean="0"/>
              <a:pPr/>
              <a:t>‹N°›</a:t>
            </a:fld>
            <a:endParaRPr lang="fr-CA"/>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CA"/>
          </a:p>
        </p:txBody>
      </p:sp>
      <p:sp>
        <p:nvSpPr>
          <p:cNvPr id="3" name="Espace réservé de la date 2"/>
          <p:cNvSpPr>
            <a:spLocks noGrp="1"/>
          </p:cNvSpPr>
          <p:nvPr>
            <p:ph type="dt" sz="half" idx="10"/>
          </p:nvPr>
        </p:nvSpPr>
        <p:spPr/>
        <p:txBody>
          <a:bodyPr/>
          <a:lstStyle/>
          <a:p>
            <a:fld id="{E86CA95E-53F3-4A41-8C57-09604672D3A7}" type="datetimeFigureOut">
              <a:rPr lang="fr-CA" smtClean="0"/>
              <a:pPr/>
              <a:t>2013-05-14</a:t>
            </a:fld>
            <a:endParaRPr lang="fr-CA"/>
          </a:p>
        </p:txBody>
      </p:sp>
      <p:sp>
        <p:nvSpPr>
          <p:cNvPr id="4" name="Espace réservé du pied de page 3"/>
          <p:cNvSpPr>
            <a:spLocks noGrp="1"/>
          </p:cNvSpPr>
          <p:nvPr>
            <p:ph type="ftr" sz="quarter" idx="11"/>
          </p:nvPr>
        </p:nvSpPr>
        <p:spPr/>
        <p:txBody>
          <a:bodyPr/>
          <a:lstStyle/>
          <a:p>
            <a:endParaRPr lang="fr-CA"/>
          </a:p>
        </p:txBody>
      </p:sp>
      <p:sp>
        <p:nvSpPr>
          <p:cNvPr id="5" name="Espace réservé du numéro de diapositive 4"/>
          <p:cNvSpPr>
            <a:spLocks noGrp="1"/>
          </p:cNvSpPr>
          <p:nvPr>
            <p:ph type="sldNum" sz="quarter" idx="12"/>
          </p:nvPr>
        </p:nvSpPr>
        <p:spPr/>
        <p:txBody>
          <a:bodyPr/>
          <a:lstStyle/>
          <a:p>
            <a:fld id="{8DFBED6B-2251-4CF7-8704-7F3110487B29}" type="slidenum">
              <a:rPr lang="fr-CA" smtClean="0"/>
              <a:pPr/>
              <a:t>‹N°›</a:t>
            </a:fld>
            <a:endParaRPr lang="fr-CA"/>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E86CA95E-53F3-4A41-8C57-09604672D3A7}" type="datetimeFigureOut">
              <a:rPr lang="fr-CA" smtClean="0"/>
              <a:pPr/>
              <a:t>2013-05-14</a:t>
            </a:fld>
            <a:endParaRPr lang="fr-CA"/>
          </a:p>
        </p:txBody>
      </p:sp>
      <p:sp>
        <p:nvSpPr>
          <p:cNvPr id="3" name="Espace réservé du pied de page 2"/>
          <p:cNvSpPr>
            <a:spLocks noGrp="1"/>
          </p:cNvSpPr>
          <p:nvPr>
            <p:ph type="ftr" sz="quarter" idx="11"/>
          </p:nvPr>
        </p:nvSpPr>
        <p:spPr/>
        <p:txBody>
          <a:bodyPr/>
          <a:lstStyle/>
          <a:p>
            <a:endParaRPr lang="fr-CA"/>
          </a:p>
        </p:txBody>
      </p:sp>
      <p:sp>
        <p:nvSpPr>
          <p:cNvPr id="4" name="Espace réservé du numéro de diapositive 3"/>
          <p:cNvSpPr>
            <a:spLocks noGrp="1"/>
          </p:cNvSpPr>
          <p:nvPr>
            <p:ph type="sldNum" sz="quarter" idx="12"/>
          </p:nvPr>
        </p:nvSpPr>
        <p:spPr/>
        <p:txBody>
          <a:bodyPr/>
          <a:lstStyle/>
          <a:p>
            <a:fld id="{8DFBED6B-2251-4CF7-8704-7F3110487B29}" type="slidenum">
              <a:rPr lang="fr-CA" smtClean="0"/>
              <a:pPr/>
              <a:t>‹N°›</a:t>
            </a:fld>
            <a:endParaRPr lang="fr-CA"/>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CA"/>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A"/>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E86CA95E-53F3-4A41-8C57-09604672D3A7}" type="datetimeFigureOut">
              <a:rPr lang="fr-CA" smtClean="0"/>
              <a:pPr/>
              <a:t>2013-05-14</a:t>
            </a:fld>
            <a:endParaRPr lang="fr-CA"/>
          </a:p>
        </p:txBody>
      </p:sp>
      <p:sp>
        <p:nvSpPr>
          <p:cNvPr id="6" name="Espace réservé du pied de page 5"/>
          <p:cNvSpPr>
            <a:spLocks noGrp="1"/>
          </p:cNvSpPr>
          <p:nvPr>
            <p:ph type="ftr" sz="quarter" idx="11"/>
          </p:nvPr>
        </p:nvSpPr>
        <p:spPr/>
        <p:txBody>
          <a:bodyPr/>
          <a:lstStyle/>
          <a:p>
            <a:endParaRPr lang="fr-CA"/>
          </a:p>
        </p:txBody>
      </p:sp>
      <p:sp>
        <p:nvSpPr>
          <p:cNvPr id="7" name="Espace réservé du numéro de diapositive 6"/>
          <p:cNvSpPr>
            <a:spLocks noGrp="1"/>
          </p:cNvSpPr>
          <p:nvPr>
            <p:ph type="sldNum" sz="quarter" idx="12"/>
          </p:nvPr>
        </p:nvSpPr>
        <p:spPr/>
        <p:txBody>
          <a:bodyPr/>
          <a:lstStyle/>
          <a:p>
            <a:fld id="{8DFBED6B-2251-4CF7-8704-7F3110487B29}" type="slidenum">
              <a:rPr lang="fr-CA" smtClean="0"/>
              <a:pPr/>
              <a:t>‹N°›</a:t>
            </a:fld>
            <a:endParaRPr lang="fr-CA"/>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CA"/>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CA"/>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E86CA95E-53F3-4A41-8C57-09604672D3A7}" type="datetimeFigureOut">
              <a:rPr lang="fr-CA" smtClean="0"/>
              <a:pPr/>
              <a:t>2013-05-14</a:t>
            </a:fld>
            <a:endParaRPr lang="fr-CA"/>
          </a:p>
        </p:txBody>
      </p:sp>
      <p:sp>
        <p:nvSpPr>
          <p:cNvPr id="6" name="Espace réservé du pied de page 5"/>
          <p:cNvSpPr>
            <a:spLocks noGrp="1"/>
          </p:cNvSpPr>
          <p:nvPr>
            <p:ph type="ftr" sz="quarter" idx="11"/>
          </p:nvPr>
        </p:nvSpPr>
        <p:spPr/>
        <p:txBody>
          <a:bodyPr/>
          <a:lstStyle/>
          <a:p>
            <a:endParaRPr lang="fr-CA"/>
          </a:p>
        </p:txBody>
      </p:sp>
      <p:sp>
        <p:nvSpPr>
          <p:cNvPr id="7" name="Espace réservé du numéro de diapositive 6"/>
          <p:cNvSpPr>
            <a:spLocks noGrp="1"/>
          </p:cNvSpPr>
          <p:nvPr>
            <p:ph type="sldNum" sz="quarter" idx="12"/>
          </p:nvPr>
        </p:nvSpPr>
        <p:spPr/>
        <p:txBody>
          <a:bodyPr/>
          <a:lstStyle/>
          <a:p>
            <a:fld id="{8DFBED6B-2251-4CF7-8704-7F3110487B29}" type="slidenum">
              <a:rPr lang="fr-CA" smtClean="0"/>
              <a:pPr/>
              <a:t>‹N°›</a:t>
            </a:fld>
            <a:endParaRPr lang="fr-CA"/>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CA"/>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CA"/>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86CA95E-53F3-4A41-8C57-09604672D3A7}" type="datetimeFigureOut">
              <a:rPr lang="fr-CA" smtClean="0"/>
              <a:pPr/>
              <a:t>2013-05-14</a:t>
            </a:fld>
            <a:endParaRPr lang="fr-CA"/>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CA"/>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FBED6B-2251-4CF7-8704-7F3110487B29}" type="slidenum">
              <a:rPr lang="fr-CA" smtClean="0"/>
              <a:pPr/>
              <a:t>‹N°›</a:t>
            </a:fld>
            <a:endParaRPr lang="fr-CA"/>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image" Target="../media/image7.gif"/><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7.xml"/></Relationships>
</file>

<file path=ppt/slides/_rels/slide16.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image" Target="../media/image10.gif"/><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5603" name="Picture 3"/>
          <p:cNvPicPr>
            <a:picLocks noChangeAspect="1" noChangeArrowheads="1"/>
          </p:cNvPicPr>
          <p:nvPr/>
        </p:nvPicPr>
        <p:blipFill>
          <a:blip r:embed="rId2" cstate="print"/>
          <a:srcRect/>
          <a:stretch>
            <a:fillRect/>
          </a:stretch>
        </p:blipFill>
        <p:spPr bwMode="auto">
          <a:xfrm>
            <a:off x="971600" y="1234001"/>
            <a:ext cx="7272808" cy="5454236"/>
          </a:xfrm>
          <a:prstGeom prst="rect">
            <a:avLst/>
          </a:prstGeom>
          <a:noFill/>
          <a:ln w="9525">
            <a:noFill/>
            <a:miter lim="800000"/>
            <a:headEnd/>
            <a:tailEnd/>
          </a:ln>
          <a:effectLst/>
        </p:spPr>
      </p:pic>
      <p:sp>
        <p:nvSpPr>
          <p:cNvPr id="2" name="Titre 1"/>
          <p:cNvSpPr>
            <a:spLocks noGrp="1"/>
          </p:cNvSpPr>
          <p:nvPr>
            <p:ph type="title"/>
          </p:nvPr>
        </p:nvSpPr>
        <p:spPr/>
        <p:txBody>
          <a:bodyPr/>
          <a:lstStyle/>
          <a:p>
            <a:r>
              <a:rPr lang="fr-CA" dirty="0" smtClean="0">
                <a:latin typeface="Arial" pitchFamily="34" charset="0"/>
                <a:cs typeface="Arial" pitchFamily="34" charset="0"/>
              </a:rPr>
              <a:t>Les antennes Log-périodiques</a:t>
            </a:r>
            <a:endParaRPr lang="fr-CA" dirty="0">
              <a:latin typeface="Arial" pitchFamily="34" charset="0"/>
              <a:cs typeface="Arial" pitchFamily="34" charset="0"/>
            </a:endParaRPr>
          </a:p>
        </p:txBody>
      </p:sp>
      <p:sp>
        <p:nvSpPr>
          <p:cNvPr id="5" name="Titre 1"/>
          <p:cNvSpPr txBox="1">
            <a:spLocks/>
          </p:cNvSpPr>
          <p:nvPr/>
        </p:nvSpPr>
        <p:spPr>
          <a:xfrm>
            <a:off x="467544" y="5715000"/>
            <a:ext cx="8229600" cy="1143000"/>
          </a:xfrm>
          <a:prstGeom prst="rect">
            <a:avLst/>
          </a:prstGeom>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lang="fr-CA" sz="3200" dirty="0" smtClean="0">
                <a:solidFill>
                  <a:srgbClr val="FFFF00"/>
                </a:solidFill>
                <a:latin typeface="+mj-lt"/>
                <a:ea typeface="+mj-ea"/>
                <a:cs typeface="+mj-cs"/>
              </a:rPr>
              <a:t>Mai 2013 		Philippe Groux, VA2PHI</a:t>
            </a:r>
            <a:endParaRPr kumimoji="0" lang="fr-CA" sz="3200" b="0" i="0" u="none" strike="noStrike" kern="1200" cap="none" spc="0" normalizeH="0" baseline="0" noProof="0" dirty="0">
              <a:ln>
                <a:noFill/>
              </a:ln>
              <a:solidFill>
                <a:srgbClr val="FFFF00"/>
              </a:solidFill>
              <a:effectLst/>
              <a:uLnTx/>
              <a:uFillTx/>
              <a:latin typeface="+mj-lt"/>
              <a:ea typeface="+mj-ea"/>
              <a:cs typeface="+mj-cs"/>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1"/>
          <p:cNvSpPr>
            <a:spLocks noChangeArrowheads="1"/>
          </p:cNvSpPr>
          <p:nvPr/>
        </p:nvSpPr>
        <p:spPr bwMode="auto">
          <a:xfrm>
            <a:off x="251520" y="990600"/>
            <a:ext cx="8712968" cy="56323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CA"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De la théorie à la pratique</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CA"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CA"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Et les intervalles entre les dipôles ? Ils sont eux aussi en progression géométrique, avec la même raison </a:t>
            </a:r>
            <a:r>
              <a:rPr kumimoji="0" lang="el-G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τ</a:t>
            </a:r>
            <a:r>
              <a:rPr kumimoji="0" lang="fr-CA"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mais il est commode de les calculer en fonction de l’élément qui les précède, en utilisant la formule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fr-CA" sz="2000" b="0" i="0" u="none" strike="noStrike" cap="none" normalizeH="0" baseline="0" dirty="0" smtClean="0">
              <a:ln>
                <a:noFill/>
              </a:ln>
              <a:solidFill>
                <a:schemeClr val="tx1"/>
              </a:solidFill>
              <a:effectLst/>
              <a:latin typeface="Arial" pitchFamily="34" charset="0"/>
              <a:cs typeface="Arial" pitchFamily="34" charset="0"/>
            </a:endParaRPr>
          </a:p>
          <a:p>
            <a:pPr lvl="0" eaLnBrk="0" fontAlgn="base" hangingPunct="0">
              <a:spcBef>
                <a:spcPct val="0"/>
              </a:spcBef>
              <a:spcAft>
                <a:spcPct val="0"/>
              </a:spcAft>
            </a:pPr>
            <a:r>
              <a:rPr kumimoji="0" lang="fr-CA"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D</a:t>
            </a:r>
            <a:r>
              <a:rPr kumimoji="0" lang="fr-CA" sz="2000" b="0" i="0" u="none" strike="noStrike" cap="none" normalizeH="0" baseline="-30000" dirty="0" err="1" smtClean="0">
                <a:ln>
                  <a:noFill/>
                </a:ln>
                <a:solidFill>
                  <a:schemeClr val="tx1"/>
                </a:solidFill>
                <a:effectLst/>
                <a:latin typeface="Arial" pitchFamily="34" charset="0"/>
                <a:ea typeface="Times New Roman" pitchFamily="18" charset="0"/>
                <a:cs typeface="Arial" pitchFamily="34" charset="0"/>
              </a:rPr>
              <a:t>n</a:t>
            </a:r>
            <a:r>
              <a:rPr kumimoji="0" lang="fr-CA"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 E</a:t>
            </a:r>
            <a:r>
              <a:rPr kumimoji="0" lang="fr-CA" sz="2000" b="0" i="0" u="none" strike="noStrike" cap="none" normalizeH="0" baseline="-30000" dirty="0" smtClean="0">
                <a:ln>
                  <a:noFill/>
                </a:ln>
                <a:solidFill>
                  <a:schemeClr val="tx1"/>
                </a:solidFill>
                <a:effectLst/>
                <a:latin typeface="Arial" pitchFamily="34" charset="0"/>
                <a:ea typeface="Times New Roman" pitchFamily="18" charset="0"/>
                <a:cs typeface="Arial" pitchFamily="34" charset="0"/>
              </a:rPr>
              <a:t>n</a:t>
            </a:r>
            <a:r>
              <a:rPr kumimoji="0" lang="fr-CA"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 2</a:t>
            </a:r>
            <a:r>
              <a:rPr lang="el-GR" sz="2000" dirty="0" smtClean="0">
                <a:latin typeface="Arial" pitchFamily="34" charset="0"/>
                <a:ea typeface="Times New Roman" pitchFamily="18" charset="0"/>
                <a:cs typeface="Arial" pitchFamily="34" charset="0"/>
              </a:rPr>
              <a:t> σ</a:t>
            </a:r>
            <a:endParaRPr kumimoji="0" lang="fr-CA" sz="2000" b="0" i="0" u="none" strike="noStrike" cap="none" normalizeH="0" baseline="0" dirty="0" smtClean="0">
              <a:ln>
                <a:noFill/>
              </a:ln>
              <a:solidFill>
                <a:schemeClr val="tx1"/>
              </a:solidFill>
              <a:effectLst/>
              <a:latin typeface="Arial" pitchFamily="34" charset="0"/>
              <a:cs typeface="Arial" pitchFamily="34" charset="0"/>
            </a:endParaRPr>
          </a:p>
          <a:p>
            <a:pPr lvl="0" eaLnBrk="0" fontAlgn="base" hangingPunct="0">
              <a:spcBef>
                <a:spcPct val="0"/>
              </a:spcBef>
              <a:spcAft>
                <a:spcPct val="0"/>
              </a:spcAft>
            </a:pPr>
            <a:r>
              <a:rPr kumimoji="0" lang="fr-CA"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Dans cette formule:</a:t>
            </a:r>
            <a:br>
              <a:rPr kumimoji="0" lang="fr-CA"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br>
            <a:r>
              <a:rPr kumimoji="0" lang="fr-CA"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D</a:t>
            </a:r>
            <a:r>
              <a:rPr lang="fr-CA" sz="2000" baseline="-30000" dirty="0" err="1" smtClean="0">
                <a:latin typeface="Arial" pitchFamily="34" charset="0"/>
                <a:ea typeface="Times New Roman" pitchFamily="18" charset="0"/>
                <a:cs typeface="Arial" pitchFamily="34" charset="0"/>
              </a:rPr>
              <a:t>n</a:t>
            </a:r>
            <a:r>
              <a:rPr kumimoji="0" lang="fr-CA"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 longueur de l’intervalle de rang n</a:t>
            </a:r>
            <a:br>
              <a:rPr kumimoji="0" lang="fr-CA"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br>
            <a:r>
              <a:rPr kumimoji="0" lang="fr-CA"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E</a:t>
            </a:r>
            <a:r>
              <a:rPr lang="fr-CA" sz="2000" baseline="-30000" dirty="0" smtClean="0">
                <a:latin typeface="Arial" pitchFamily="34" charset="0"/>
                <a:ea typeface="Times New Roman" pitchFamily="18" charset="0"/>
                <a:cs typeface="Arial" pitchFamily="34" charset="0"/>
              </a:rPr>
              <a:t>n</a:t>
            </a:r>
            <a:r>
              <a:rPr kumimoji="0" lang="fr-CA"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 longueur de l’élément de rang n</a:t>
            </a:r>
          </a:p>
          <a:p>
            <a:pPr lvl="0" eaLnBrk="0" fontAlgn="base" hangingPunct="0">
              <a:spcBef>
                <a:spcPct val="0"/>
              </a:spcBef>
              <a:spcAft>
                <a:spcPct val="0"/>
              </a:spcAft>
            </a:pPr>
            <a:r>
              <a:rPr kumimoji="0" lang="fr-CA"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r>
            <a:br>
              <a:rPr kumimoji="0" lang="fr-CA"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br>
            <a:r>
              <a:rPr kumimoji="0" lang="el-GR"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σ</a:t>
            </a:r>
            <a:r>
              <a:rPr kumimoji="0" lang="fr-CA"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 « sigma » est un coefficient calculé avec la formule suivante (ARRL </a:t>
            </a:r>
            <a:r>
              <a:rPr kumimoji="0" lang="fr-CA"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Antenna</a:t>
            </a:r>
            <a:r>
              <a:rPr kumimoji="0" lang="fr-CA"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Book):</a:t>
            </a:r>
            <a:r>
              <a:rPr lang="fr-CA" sz="2000" dirty="0" smtClean="0">
                <a:latin typeface="Arial" pitchFamily="34" charset="0"/>
                <a:cs typeface="Arial" pitchFamily="34" charset="0"/>
              </a:rPr>
              <a:t>	</a:t>
            </a:r>
            <a:r>
              <a:rPr lang="el-GR" sz="2000" dirty="0" smtClean="0">
                <a:latin typeface="Arial" pitchFamily="34" charset="0"/>
                <a:ea typeface="Times New Roman" pitchFamily="18" charset="0"/>
                <a:cs typeface="Arial" pitchFamily="34" charset="0"/>
              </a:rPr>
              <a:t>σ</a:t>
            </a:r>
            <a:r>
              <a:rPr kumimoji="0" lang="fr-CA"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 0,243 </a:t>
            </a:r>
            <a:r>
              <a:rPr lang="el-GR" sz="2000" dirty="0" smtClean="0">
                <a:latin typeface="Arial" pitchFamily="34" charset="0"/>
                <a:ea typeface="Times New Roman" pitchFamily="18" charset="0"/>
                <a:cs typeface="Arial" pitchFamily="34" charset="0"/>
              </a:rPr>
              <a:t>τ </a:t>
            </a:r>
            <a:r>
              <a:rPr kumimoji="0" lang="fr-CA"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- 0,051</a:t>
            </a:r>
          </a:p>
          <a:p>
            <a:pPr lvl="0" eaLnBrk="0" fontAlgn="base" hangingPunct="0">
              <a:spcBef>
                <a:spcPct val="0"/>
              </a:spcBef>
              <a:spcAft>
                <a:spcPct val="0"/>
              </a:spcAft>
            </a:pPr>
            <a:endParaRPr kumimoji="0" lang="fr-CA" sz="2000" b="0" i="0" u="none" strike="noStrike" cap="none" normalizeH="0" baseline="0" dirty="0" smtClean="0">
              <a:ln>
                <a:noFill/>
              </a:ln>
              <a:solidFill>
                <a:schemeClr val="tx1"/>
              </a:solidFill>
              <a:effectLst/>
              <a:latin typeface="Arial" pitchFamily="34" charset="0"/>
              <a:cs typeface="Arial" pitchFamily="34" charset="0"/>
            </a:endParaRPr>
          </a:p>
          <a:p>
            <a:pPr lvl="0" eaLnBrk="0" fontAlgn="base" hangingPunct="0">
              <a:spcBef>
                <a:spcPct val="0"/>
              </a:spcBef>
              <a:spcAft>
                <a:spcPct val="0"/>
              </a:spcAft>
            </a:pPr>
            <a:r>
              <a:rPr kumimoji="0" lang="fr-CA"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Dans notre exemple, </a:t>
            </a:r>
            <a:r>
              <a:rPr lang="el-GR" sz="2000" dirty="0" smtClean="0">
                <a:latin typeface="Arial" pitchFamily="34" charset="0"/>
                <a:ea typeface="Times New Roman" pitchFamily="18" charset="0"/>
                <a:cs typeface="Arial" pitchFamily="34" charset="0"/>
              </a:rPr>
              <a:t>σ</a:t>
            </a:r>
            <a:r>
              <a:rPr kumimoji="0" lang="fr-CA"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est égal = 0,157 et 2 * </a:t>
            </a:r>
            <a:r>
              <a:rPr lang="el-GR" sz="2000" dirty="0" smtClean="0">
                <a:latin typeface="Arial" pitchFamily="34" charset="0"/>
                <a:ea typeface="Times New Roman" pitchFamily="18" charset="0"/>
                <a:cs typeface="Arial" pitchFamily="34" charset="0"/>
              </a:rPr>
              <a:t>σ</a:t>
            </a:r>
            <a:r>
              <a:rPr kumimoji="0" lang="fr-CA"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 0.315</a:t>
            </a:r>
            <a:endParaRPr kumimoji="0" lang="fr-CA" sz="2000" b="0" i="0" u="none" strike="noStrike" cap="none" normalizeH="0" baseline="0" dirty="0" smtClean="0">
              <a:ln>
                <a:noFill/>
              </a:ln>
              <a:solidFill>
                <a:schemeClr val="tx1"/>
              </a:solidFill>
              <a:effectLst/>
              <a:latin typeface="Arial" pitchFamily="34" charset="0"/>
              <a:cs typeface="Arial" pitchFamily="34" charset="0"/>
            </a:endParaRPr>
          </a:p>
          <a:p>
            <a:pPr lvl="0" eaLnBrk="0" fontAlgn="base" hangingPunct="0">
              <a:spcBef>
                <a:spcPct val="0"/>
              </a:spcBef>
              <a:spcAft>
                <a:spcPct val="0"/>
              </a:spcAft>
            </a:pPr>
            <a:r>
              <a:rPr kumimoji="0" lang="fr-CA" sz="20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Cette façon de calculer </a:t>
            </a:r>
            <a:r>
              <a:rPr lang="el-GR" sz="2000" smtClean="0">
                <a:latin typeface="Arial" pitchFamily="34" charset="0"/>
                <a:ea typeface="Times New Roman" pitchFamily="18" charset="0"/>
                <a:cs typeface="Arial" pitchFamily="34" charset="0"/>
              </a:rPr>
              <a:t>σ</a:t>
            </a:r>
            <a:r>
              <a:rPr kumimoji="0" lang="fr-CA" sz="2000" b="0" i="1" u="none" strike="noStrike" cap="none" normalizeH="0" baseline="0" smtClean="0">
                <a:ln>
                  <a:noFill/>
                </a:ln>
                <a:solidFill>
                  <a:schemeClr val="tx1"/>
                </a:solidFill>
                <a:effectLst/>
                <a:latin typeface="Arial" pitchFamily="34" charset="0"/>
                <a:ea typeface="Times New Roman" pitchFamily="18" charset="0"/>
                <a:cs typeface="Arial" pitchFamily="34" charset="0"/>
              </a:rPr>
              <a:t> </a:t>
            </a:r>
            <a:r>
              <a:rPr kumimoji="0" lang="fr-CA" sz="20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permet de trouver sa valeur optimum. Si l’on trouve que l’antenne est trop longue, il est possible de changer sa valeur. Cela aura pour conséquence de diminuer le gain</a:t>
            </a:r>
            <a:r>
              <a:rPr kumimoji="0" lang="fr-CA"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a:r>
            <a:endParaRPr kumimoji="0" lang="fr-CA"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5" name="Titre 1"/>
          <p:cNvSpPr txBox="1">
            <a:spLocks/>
          </p:cNvSpPr>
          <p:nvPr/>
        </p:nvSpPr>
        <p:spPr>
          <a:xfrm>
            <a:off x="457200" y="44624"/>
            <a:ext cx="8229600" cy="1143000"/>
          </a:xfrm>
          <a:prstGeom prst="rect">
            <a:avLst/>
          </a:prstGeom>
          <a:ln>
            <a:noFill/>
          </a:ln>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CA" sz="3200" b="0" i="0" u="none" strike="noStrike" kern="1200" cap="none" spc="0" normalizeH="0" baseline="0" noProof="0" dirty="0" smtClean="0">
                <a:ln>
                  <a:noFill/>
                </a:ln>
                <a:solidFill>
                  <a:srgbClr val="0070C0"/>
                </a:solidFill>
                <a:effectLst/>
                <a:uLnTx/>
                <a:uFillTx/>
                <a:latin typeface="Arial" pitchFamily="34" charset="0"/>
                <a:ea typeface="+mj-ea"/>
                <a:cs typeface="Arial" pitchFamily="34" charset="0"/>
              </a:rPr>
              <a:t>Les antennes Log-périodiques: </a:t>
            </a:r>
            <a:r>
              <a:rPr lang="fr-CA" sz="3200" dirty="0" smtClean="0">
                <a:solidFill>
                  <a:srgbClr val="0070C0"/>
                </a:solidFill>
                <a:latin typeface="Arial" pitchFamily="34" charset="0"/>
                <a:ea typeface="+mj-ea"/>
                <a:cs typeface="Arial" pitchFamily="34" charset="0"/>
              </a:rPr>
              <a:t>Théorie 7</a:t>
            </a:r>
            <a:endParaRPr kumimoji="0" lang="fr-CA" sz="3200" b="0" i="0" u="none" strike="noStrike" kern="1200" cap="none" spc="0" normalizeH="0" baseline="0" noProof="0" dirty="0">
              <a:ln>
                <a:noFill/>
              </a:ln>
              <a:solidFill>
                <a:srgbClr val="0070C0"/>
              </a:solidFill>
              <a:effectLst/>
              <a:uLnTx/>
              <a:uFillTx/>
              <a:latin typeface="Arial" pitchFamily="34" charset="0"/>
              <a:ea typeface="+mj-ea"/>
              <a:cs typeface="Arial" pitchFamily="34" charset="0"/>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au 1"/>
          <p:cNvGraphicFramePr>
            <a:graphicFrameLocks noGrp="1"/>
          </p:cNvGraphicFramePr>
          <p:nvPr/>
        </p:nvGraphicFramePr>
        <p:xfrm>
          <a:off x="1259632" y="2780928"/>
          <a:ext cx="6624736" cy="3312366"/>
        </p:xfrm>
        <a:graphic>
          <a:graphicData uri="http://schemas.openxmlformats.org/drawingml/2006/table">
            <a:tbl>
              <a:tblPr/>
              <a:tblGrid>
                <a:gridCol w="899072"/>
                <a:gridCol w="2827343"/>
                <a:gridCol w="2898321"/>
              </a:tblGrid>
              <a:tr h="463956">
                <a:tc>
                  <a:txBody>
                    <a:bodyPr/>
                    <a:lstStyle/>
                    <a:p>
                      <a:pPr algn="ctr">
                        <a:lnSpc>
                          <a:spcPct val="115000"/>
                        </a:lnSpc>
                        <a:spcAft>
                          <a:spcPts val="1000"/>
                        </a:spcAft>
                      </a:pPr>
                      <a:r>
                        <a:rPr lang="fr-CA" sz="1600" dirty="0">
                          <a:latin typeface="Comic Sans MS"/>
                          <a:ea typeface="Times New Roman"/>
                          <a:cs typeface="Times New Roman"/>
                        </a:rPr>
                        <a:t>N°</a:t>
                      </a:r>
                      <a:endParaRPr lang="fr-CA" sz="2000" dirty="0">
                        <a:latin typeface="Calibri"/>
                        <a:ea typeface="Calibri"/>
                        <a:cs typeface="Times New Roman"/>
                      </a:endParaRPr>
                    </a:p>
                  </a:txBody>
                  <a:tcPr marL="38100" marR="38100" marT="38100" marB="38100">
                    <a:lnL>
                      <a:noFill/>
                    </a:lnL>
                    <a:lnR>
                      <a:noFill/>
                    </a:lnR>
                    <a:lnT>
                      <a:noFill/>
                    </a:lnT>
                    <a:lnB>
                      <a:noFill/>
                    </a:lnB>
                    <a:solidFill>
                      <a:srgbClr val="FFCC00"/>
                    </a:solidFill>
                  </a:tcPr>
                </a:tc>
                <a:tc>
                  <a:txBody>
                    <a:bodyPr/>
                    <a:lstStyle/>
                    <a:p>
                      <a:pPr algn="ctr">
                        <a:lnSpc>
                          <a:spcPct val="115000"/>
                        </a:lnSpc>
                        <a:spcAft>
                          <a:spcPts val="1000"/>
                        </a:spcAft>
                      </a:pPr>
                      <a:r>
                        <a:rPr lang="fr-CA" sz="1600" dirty="0">
                          <a:latin typeface="Comic Sans MS"/>
                          <a:ea typeface="Times New Roman"/>
                          <a:cs typeface="Times New Roman"/>
                        </a:rPr>
                        <a:t>Longueur des éléments</a:t>
                      </a:r>
                      <a:endParaRPr lang="fr-CA" sz="2000" dirty="0">
                        <a:latin typeface="Calibri"/>
                        <a:ea typeface="Calibri"/>
                        <a:cs typeface="Times New Roman"/>
                      </a:endParaRPr>
                    </a:p>
                  </a:txBody>
                  <a:tcPr marL="38100" marR="38100" marT="38100" marB="38100">
                    <a:lnL>
                      <a:noFill/>
                    </a:lnL>
                    <a:lnR>
                      <a:noFill/>
                    </a:lnR>
                    <a:lnT>
                      <a:noFill/>
                    </a:lnT>
                    <a:lnB>
                      <a:noFill/>
                    </a:lnB>
                    <a:solidFill>
                      <a:srgbClr val="FFCC00"/>
                    </a:solidFill>
                  </a:tcPr>
                </a:tc>
                <a:tc>
                  <a:txBody>
                    <a:bodyPr/>
                    <a:lstStyle/>
                    <a:p>
                      <a:pPr algn="ctr">
                        <a:lnSpc>
                          <a:spcPct val="115000"/>
                        </a:lnSpc>
                        <a:spcAft>
                          <a:spcPts val="1000"/>
                        </a:spcAft>
                      </a:pPr>
                      <a:r>
                        <a:rPr lang="fr-CA" sz="1600">
                          <a:latin typeface="Comic Sans MS"/>
                          <a:ea typeface="Times New Roman"/>
                          <a:cs typeface="Times New Roman"/>
                        </a:rPr>
                        <a:t>Taille des intervalles</a:t>
                      </a:r>
                      <a:endParaRPr lang="fr-CA" sz="2000">
                        <a:latin typeface="Calibri"/>
                        <a:ea typeface="Calibri"/>
                        <a:cs typeface="Times New Roman"/>
                      </a:endParaRPr>
                    </a:p>
                  </a:txBody>
                  <a:tcPr marL="38100" marR="38100" marT="38100" marB="38100">
                    <a:lnL>
                      <a:noFill/>
                    </a:lnL>
                    <a:lnR>
                      <a:noFill/>
                    </a:lnR>
                    <a:lnT>
                      <a:noFill/>
                    </a:lnT>
                    <a:lnB>
                      <a:noFill/>
                    </a:lnB>
                    <a:solidFill>
                      <a:srgbClr val="FFCC00"/>
                    </a:solidFill>
                  </a:tcPr>
                </a:tc>
              </a:tr>
              <a:tr h="463956">
                <a:tc>
                  <a:txBody>
                    <a:bodyPr/>
                    <a:lstStyle/>
                    <a:p>
                      <a:pPr algn="ctr">
                        <a:lnSpc>
                          <a:spcPct val="115000"/>
                        </a:lnSpc>
                        <a:spcAft>
                          <a:spcPts val="1000"/>
                        </a:spcAft>
                      </a:pPr>
                      <a:r>
                        <a:rPr lang="fr-CA" sz="1600">
                          <a:latin typeface="Comic Sans MS"/>
                          <a:ea typeface="Times New Roman"/>
                          <a:cs typeface="Times New Roman"/>
                        </a:rPr>
                        <a:t>1</a:t>
                      </a:r>
                      <a:endParaRPr lang="fr-CA" sz="2000">
                        <a:latin typeface="Calibri"/>
                        <a:ea typeface="Calibri"/>
                        <a:cs typeface="Times New Roman"/>
                      </a:endParaRPr>
                    </a:p>
                  </a:txBody>
                  <a:tcPr marL="38100" marR="38100" marT="38100" marB="38100">
                    <a:lnL>
                      <a:noFill/>
                    </a:lnL>
                    <a:lnR>
                      <a:noFill/>
                    </a:lnR>
                    <a:lnT>
                      <a:noFill/>
                    </a:lnT>
                    <a:lnB>
                      <a:noFill/>
                    </a:lnB>
                    <a:solidFill>
                      <a:srgbClr val="FFCC00"/>
                    </a:solidFill>
                  </a:tcPr>
                </a:tc>
                <a:tc>
                  <a:txBody>
                    <a:bodyPr/>
                    <a:lstStyle/>
                    <a:p>
                      <a:pPr algn="ctr">
                        <a:lnSpc>
                          <a:spcPct val="115000"/>
                        </a:lnSpc>
                        <a:spcAft>
                          <a:spcPts val="1000"/>
                        </a:spcAft>
                      </a:pPr>
                      <a:r>
                        <a:rPr lang="fr-CA" sz="1600" dirty="0">
                          <a:latin typeface="Comic Sans MS"/>
                          <a:ea typeface="Times New Roman"/>
                          <a:cs typeface="Times New Roman"/>
                        </a:rPr>
                        <a:t>10.71</a:t>
                      </a:r>
                      <a:endParaRPr lang="fr-CA" sz="2000" dirty="0">
                        <a:latin typeface="Calibri"/>
                        <a:ea typeface="Calibri"/>
                        <a:cs typeface="Times New Roman"/>
                      </a:endParaRPr>
                    </a:p>
                  </a:txBody>
                  <a:tcPr marL="38100" marR="38100" marT="38100" marB="38100">
                    <a:lnL>
                      <a:noFill/>
                    </a:lnL>
                    <a:lnR>
                      <a:noFill/>
                    </a:lnR>
                    <a:lnT>
                      <a:noFill/>
                    </a:lnT>
                    <a:lnB>
                      <a:noFill/>
                    </a:lnB>
                    <a:solidFill>
                      <a:srgbClr val="FFCC00"/>
                    </a:solidFill>
                  </a:tcPr>
                </a:tc>
                <a:tc>
                  <a:txBody>
                    <a:bodyPr/>
                    <a:lstStyle/>
                    <a:p>
                      <a:pPr algn="ctr">
                        <a:lnSpc>
                          <a:spcPct val="115000"/>
                        </a:lnSpc>
                        <a:spcAft>
                          <a:spcPts val="1000"/>
                        </a:spcAft>
                      </a:pPr>
                      <a:r>
                        <a:rPr lang="fr-CA" sz="1600" dirty="0">
                          <a:latin typeface="Comic Sans MS"/>
                          <a:ea typeface="Times New Roman"/>
                          <a:cs typeface="Times New Roman"/>
                        </a:rPr>
                        <a:t>3,37</a:t>
                      </a:r>
                      <a:endParaRPr lang="fr-CA" sz="2000" dirty="0">
                        <a:latin typeface="Calibri"/>
                        <a:ea typeface="Calibri"/>
                        <a:cs typeface="Times New Roman"/>
                      </a:endParaRPr>
                    </a:p>
                  </a:txBody>
                  <a:tcPr marL="38100" marR="38100" marT="38100" marB="38100">
                    <a:lnL>
                      <a:noFill/>
                    </a:lnL>
                    <a:lnR>
                      <a:noFill/>
                    </a:lnR>
                    <a:lnT>
                      <a:noFill/>
                    </a:lnT>
                    <a:lnB>
                      <a:noFill/>
                    </a:lnB>
                    <a:solidFill>
                      <a:srgbClr val="FFCC00"/>
                    </a:solidFill>
                  </a:tcPr>
                </a:tc>
              </a:tr>
              <a:tr h="463956">
                <a:tc>
                  <a:txBody>
                    <a:bodyPr/>
                    <a:lstStyle/>
                    <a:p>
                      <a:pPr algn="ctr">
                        <a:lnSpc>
                          <a:spcPct val="115000"/>
                        </a:lnSpc>
                        <a:spcAft>
                          <a:spcPts val="1000"/>
                        </a:spcAft>
                      </a:pPr>
                      <a:r>
                        <a:rPr lang="fr-CA" sz="1600">
                          <a:latin typeface="Comic Sans MS"/>
                          <a:ea typeface="Times New Roman"/>
                          <a:cs typeface="Times New Roman"/>
                        </a:rPr>
                        <a:t>2</a:t>
                      </a:r>
                      <a:endParaRPr lang="fr-CA" sz="2000">
                        <a:latin typeface="Calibri"/>
                        <a:ea typeface="Calibri"/>
                        <a:cs typeface="Times New Roman"/>
                      </a:endParaRPr>
                    </a:p>
                  </a:txBody>
                  <a:tcPr marL="38100" marR="38100" marT="38100" marB="38100">
                    <a:lnL>
                      <a:noFill/>
                    </a:lnL>
                    <a:lnR>
                      <a:noFill/>
                    </a:lnR>
                    <a:lnT>
                      <a:noFill/>
                    </a:lnT>
                    <a:lnB>
                      <a:noFill/>
                    </a:lnB>
                    <a:solidFill>
                      <a:srgbClr val="FFCC00"/>
                    </a:solidFill>
                  </a:tcPr>
                </a:tc>
                <a:tc>
                  <a:txBody>
                    <a:bodyPr/>
                    <a:lstStyle/>
                    <a:p>
                      <a:pPr algn="ctr">
                        <a:lnSpc>
                          <a:spcPct val="115000"/>
                        </a:lnSpc>
                        <a:spcAft>
                          <a:spcPts val="1000"/>
                        </a:spcAft>
                      </a:pPr>
                      <a:r>
                        <a:rPr lang="fr-CA" sz="1600">
                          <a:latin typeface="Comic Sans MS"/>
                          <a:ea typeface="Times New Roman"/>
                          <a:cs typeface="Times New Roman"/>
                        </a:rPr>
                        <a:t>9.21</a:t>
                      </a:r>
                      <a:endParaRPr lang="fr-CA" sz="2000">
                        <a:latin typeface="Calibri"/>
                        <a:ea typeface="Calibri"/>
                        <a:cs typeface="Times New Roman"/>
                      </a:endParaRPr>
                    </a:p>
                  </a:txBody>
                  <a:tcPr marL="38100" marR="38100" marT="38100" marB="38100">
                    <a:lnL>
                      <a:noFill/>
                    </a:lnL>
                    <a:lnR>
                      <a:noFill/>
                    </a:lnR>
                    <a:lnT>
                      <a:noFill/>
                    </a:lnT>
                    <a:lnB>
                      <a:noFill/>
                    </a:lnB>
                    <a:solidFill>
                      <a:srgbClr val="FFCC00"/>
                    </a:solidFill>
                  </a:tcPr>
                </a:tc>
                <a:tc>
                  <a:txBody>
                    <a:bodyPr/>
                    <a:lstStyle/>
                    <a:p>
                      <a:pPr algn="ctr">
                        <a:lnSpc>
                          <a:spcPct val="115000"/>
                        </a:lnSpc>
                        <a:spcAft>
                          <a:spcPts val="1000"/>
                        </a:spcAft>
                      </a:pPr>
                      <a:r>
                        <a:rPr lang="fr-CA" sz="1600" dirty="0">
                          <a:latin typeface="Comic Sans MS"/>
                          <a:ea typeface="Times New Roman"/>
                          <a:cs typeface="Times New Roman"/>
                        </a:rPr>
                        <a:t>2,90</a:t>
                      </a:r>
                      <a:endParaRPr lang="fr-CA" sz="2000" dirty="0">
                        <a:latin typeface="Calibri"/>
                        <a:ea typeface="Calibri"/>
                        <a:cs typeface="Times New Roman"/>
                      </a:endParaRPr>
                    </a:p>
                  </a:txBody>
                  <a:tcPr marL="38100" marR="38100" marT="38100" marB="38100">
                    <a:lnL>
                      <a:noFill/>
                    </a:lnL>
                    <a:lnR>
                      <a:noFill/>
                    </a:lnR>
                    <a:lnT>
                      <a:noFill/>
                    </a:lnT>
                    <a:lnB>
                      <a:noFill/>
                    </a:lnB>
                    <a:solidFill>
                      <a:srgbClr val="FFCC00"/>
                    </a:solidFill>
                  </a:tcPr>
                </a:tc>
              </a:tr>
              <a:tr h="463956">
                <a:tc>
                  <a:txBody>
                    <a:bodyPr/>
                    <a:lstStyle/>
                    <a:p>
                      <a:pPr algn="ctr">
                        <a:lnSpc>
                          <a:spcPct val="115000"/>
                        </a:lnSpc>
                        <a:spcAft>
                          <a:spcPts val="1000"/>
                        </a:spcAft>
                      </a:pPr>
                      <a:r>
                        <a:rPr lang="fr-CA" sz="1600">
                          <a:latin typeface="Comic Sans MS"/>
                          <a:ea typeface="Times New Roman"/>
                          <a:cs typeface="Times New Roman"/>
                        </a:rPr>
                        <a:t>3</a:t>
                      </a:r>
                      <a:endParaRPr lang="fr-CA" sz="2000">
                        <a:latin typeface="Calibri"/>
                        <a:ea typeface="Calibri"/>
                        <a:cs typeface="Times New Roman"/>
                      </a:endParaRPr>
                    </a:p>
                  </a:txBody>
                  <a:tcPr marL="38100" marR="38100" marT="38100" marB="38100">
                    <a:lnL>
                      <a:noFill/>
                    </a:lnL>
                    <a:lnR>
                      <a:noFill/>
                    </a:lnR>
                    <a:lnT>
                      <a:noFill/>
                    </a:lnT>
                    <a:lnB>
                      <a:noFill/>
                    </a:lnB>
                    <a:solidFill>
                      <a:srgbClr val="FFCC00"/>
                    </a:solidFill>
                  </a:tcPr>
                </a:tc>
                <a:tc>
                  <a:txBody>
                    <a:bodyPr/>
                    <a:lstStyle/>
                    <a:p>
                      <a:pPr algn="ctr">
                        <a:lnSpc>
                          <a:spcPct val="115000"/>
                        </a:lnSpc>
                        <a:spcAft>
                          <a:spcPts val="1000"/>
                        </a:spcAft>
                      </a:pPr>
                      <a:r>
                        <a:rPr lang="fr-CA" sz="1600">
                          <a:latin typeface="Comic Sans MS"/>
                          <a:ea typeface="Times New Roman"/>
                          <a:cs typeface="Times New Roman"/>
                        </a:rPr>
                        <a:t>7.92</a:t>
                      </a:r>
                      <a:endParaRPr lang="fr-CA" sz="2000">
                        <a:latin typeface="Calibri"/>
                        <a:ea typeface="Calibri"/>
                        <a:cs typeface="Times New Roman"/>
                      </a:endParaRPr>
                    </a:p>
                  </a:txBody>
                  <a:tcPr marL="38100" marR="38100" marT="38100" marB="38100">
                    <a:lnL>
                      <a:noFill/>
                    </a:lnL>
                    <a:lnR>
                      <a:noFill/>
                    </a:lnR>
                    <a:lnT>
                      <a:noFill/>
                    </a:lnT>
                    <a:lnB>
                      <a:noFill/>
                    </a:lnB>
                    <a:solidFill>
                      <a:srgbClr val="FFCC00"/>
                    </a:solidFill>
                  </a:tcPr>
                </a:tc>
                <a:tc>
                  <a:txBody>
                    <a:bodyPr/>
                    <a:lstStyle/>
                    <a:p>
                      <a:pPr algn="ctr">
                        <a:lnSpc>
                          <a:spcPct val="115000"/>
                        </a:lnSpc>
                        <a:spcAft>
                          <a:spcPts val="1000"/>
                        </a:spcAft>
                      </a:pPr>
                      <a:r>
                        <a:rPr lang="fr-CA" sz="1600" dirty="0">
                          <a:latin typeface="Comic Sans MS"/>
                          <a:ea typeface="Times New Roman"/>
                          <a:cs typeface="Times New Roman"/>
                        </a:rPr>
                        <a:t>2,49</a:t>
                      </a:r>
                      <a:endParaRPr lang="fr-CA" sz="2000" dirty="0">
                        <a:latin typeface="Calibri"/>
                        <a:ea typeface="Calibri"/>
                        <a:cs typeface="Times New Roman"/>
                      </a:endParaRPr>
                    </a:p>
                  </a:txBody>
                  <a:tcPr marL="38100" marR="38100" marT="38100" marB="38100">
                    <a:lnL>
                      <a:noFill/>
                    </a:lnL>
                    <a:lnR>
                      <a:noFill/>
                    </a:lnR>
                    <a:lnT>
                      <a:noFill/>
                    </a:lnT>
                    <a:lnB>
                      <a:noFill/>
                    </a:lnB>
                    <a:solidFill>
                      <a:srgbClr val="FFCC00"/>
                    </a:solidFill>
                  </a:tcPr>
                </a:tc>
              </a:tr>
              <a:tr h="463956">
                <a:tc>
                  <a:txBody>
                    <a:bodyPr/>
                    <a:lstStyle/>
                    <a:p>
                      <a:pPr algn="ctr">
                        <a:lnSpc>
                          <a:spcPct val="115000"/>
                        </a:lnSpc>
                        <a:spcAft>
                          <a:spcPts val="1000"/>
                        </a:spcAft>
                      </a:pPr>
                      <a:r>
                        <a:rPr lang="fr-CA" sz="1600">
                          <a:latin typeface="Comic Sans MS"/>
                          <a:ea typeface="Times New Roman"/>
                          <a:cs typeface="Times New Roman"/>
                        </a:rPr>
                        <a:t>4</a:t>
                      </a:r>
                      <a:endParaRPr lang="fr-CA" sz="2000">
                        <a:latin typeface="Calibri"/>
                        <a:ea typeface="Calibri"/>
                        <a:cs typeface="Times New Roman"/>
                      </a:endParaRPr>
                    </a:p>
                  </a:txBody>
                  <a:tcPr marL="38100" marR="38100" marT="38100" marB="38100">
                    <a:lnL>
                      <a:noFill/>
                    </a:lnL>
                    <a:lnR>
                      <a:noFill/>
                    </a:lnR>
                    <a:lnT>
                      <a:noFill/>
                    </a:lnT>
                    <a:lnB>
                      <a:noFill/>
                    </a:lnB>
                    <a:solidFill>
                      <a:srgbClr val="FFCC00"/>
                    </a:solidFill>
                  </a:tcPr>
                </a:tc>
                <a:tc>
                  <a:txBody>
                    <a:bodyPr/>
                    <a:lstStyle/>
                    <a:p>
                      <a:pPr algn="ctr">
                        <a:lnSpc>
                          <a:spcPct val="115000"/>
                        </a:lnSpc>
                        <a:spcAft>
                          <a:spcPts val="1000"/>
                        </a:spcAft>
                      </a:pPr>
                      <a:r>
                        <a:rPr lang="fr-CA" sz="1600">
                          <a:latin typeface="Comic Sans MS"/>
                          <a:ea typeface="Times New Roman"/>
                          <a:cs typeface="Times New Roman"/>
                        </a:rPr>
                        <a:t>6.81</a:t>
                      </a:r>
                      <a:endParaRPr lang="fr-CA" sz="2000">
                        <a:latin typeface="Calibri"/>
                        <a:ea typeface="Calibri"/>
                        <a:cs typeface="Times New Roman"/>
                      </a:endParaRPr>
                    </a:p>
                  </a:txBody>
                  <a:tcPr marL="38100" marR="38100" marT="38100" marB="38100">
                    <a:lnL>
                      <a:noFill/>
                    </a:lnL>
                    <a:lnR>
                      <a:noFill/>
                    </a:lnR>
                    <a:lnT>
                      <a:noFill/>
                    </a:lnT>
                    <a:lnB>
                      <a:noFill/>
                    </a:lnB>
                    <a:solidFill>
                      <a:srgbClr val="FFCC00"/>
                    </a:solidFill>
                  </a:tcPr>
                </a:tc>
                <a:tc>
                  <a:txBody>
                    <a:bodyPr/>
                    <a:lstStyle/>
                    <a:p>
                      <a:pPr algn="ctr">
                        <a:lnSpc>
                          <a:spcPct val="115000"/>
                        </a:lnSpc>
                        <a:spcAft>
                          <a:spcPts val="1000"/>
                        </a:spcAft>
                      </a:pPr>
                      <a:r>
                        <a:rPr lang="fr-CA" sz="1600" dirty="0">
                          <a:latin typeface="Comic Sans MS"/>
                          <a:ea typeface="Times New Roman"/>
                          <a:cs typeface="Times New Roman"/>
                        </a:rPr>
                        <a:t>2,14</a:t>
                      </a:r>
                      <a:endParaRPr lang="fr-CA" sz="2000" dirty="0">
                        <a:latin typeface="Calibri"/>
                        <a:ea typeface="Calibri"/>
                        <a:cs typeface="Times New Roman"/>
                      </a:endParaRPr>
                    </a:p>
                  </a:txBody>
                  <a:tcPr marL="38100" marR="38100" marT="38100" marB="38100">
                    <a:lnL>
                      <a:noFill/>
                    </a:lnL>
                    <a:lnR>
                      <a:noFill/>
                    </a:lnR>
                    <a:lnT>
                      <a:noFill/>
                    </a:lnT>
                    <a:lnB>
                      <a:noFill/>
                    </a:lnB>
                    <a:solidFill>
                      <a:srgbClr val="FFCC00"/>
                    </a:solidFill>
                  </a:tcPr>
                </a:tc>
              </a:tr>
              <a:tr h="463956">
                <a:tc>
                  <a:txBody>
                    <a:bodyPr/>
                    <a:lstStyle/>
                    <a:p>
                      <a:pPr algn="ctr">
                        <a:lnSpc>
                          <a:spcPct val="115000"/>
                        </a:lnSpc>
                        <a:spcAft>
                          <a:spcPts val="1000"/>
                        </a:spcAft>
                      </a:pPr>
                      <a:r>
                        <a:rPr lang="fr-CA" sz="1600">
                          <a:latin typeface="Comic Sans MS"/>
                          <a:ea typeface="Times New Roman"/>
                          <a:cs typeface="Times New Roman"/>
                        </a:rPr>
                        <a:t>5</a:t>
                      </a:r>
                      <a:endParaRPr lang="fr-CA" sz="2000">
                        <a:latin typeface="Calibri"/>
                        <a:ea typeface="Calibri"/>
                        <a:cs typeface="Times New Roman"/>
                      </a:endParaRPr>
                    </a:p>
                  </a:txBody>
                  <a:tcPr marL="38100" marR="38100" marT="38100" marB="38100">
                    <a:lnL>
                      <a:noFill/>
                    </a:lnL>
                    <a:lnR>
                      <a:noFill/>
                    </a:lnR>
                    <a:lnT>
                      <a:noFill/>
                    </a:lnT>
                    <a:lnB>
                      <a:noFill/>
                    </a:lnB>
                    <a:solidFill>
                      <a:srgbClr val="FFCC00"/>
                    </a:solidFill>
                  </a:tcPr>
                </a:tc>
                <a:tc>
                  <a:txBody>
                    <a:bodyPr/>
                    <a:lstStyle/>
                    <a:p>
                      <a:pPr algn="ctr">
                        <a:lnSpc>
                          <a:spcPct val="115000"/>
                        </a:lnSpc>
                        <a:spcAft>
                          <a:spcPts val="1000"/>
                        </a:spcAft>
                      </a:pPr>
                      <a:r>
                        <a:rPr lang="fr-CA" sz="1600">
                          <a:latin typeface="Comic Sans MS"/>
                          <a:ea typeface="Times New Roman"/>
                          <a:cs typeface="Times New Roman"/>
                        </a:rPr>
                        <a:t>5.85</a:t>
                      </a:r>
                      <a:endParaRPr lang="fr-CA" sz="2000">
                        <a:latin typeface="Calibri"/>
                        <a:ea typeface="Calibri"/>
                        <a:cs typeface="Times New Roman"/>
                      </a:endParaRPr>
                    </a:p>
                  </a:txBody>
                  <a:tcPr marL="38100" marR="38100" marT="38100" marB="38100">
                    <a:lnL>
                      <a:noFill/>
                    </a:lnL>
                    <a:lnR>
                      <a:noFill/>
                    </a:lnR>
                    <a:lnT>
                      <a:noFill/>
                    </a:lnT>
                    <a:lnB>
                      <a:noFill/>
                    </a:lnB>
                    <a:solidFill>
                      <a:srgbClr val="FFCC00"/>
                    </a:solidFill>
                  </a:tcPr>
                </a:tc>
                <a:tc>
                  <a:txBody>
                    <a:bodyPr/>
                    <a:lstStyle/>
                    <a:p>
                      <a:pPr algn="ctr">
                        <a:lnSpc>
                          <a:spcPct val="115000"/>
                        </a:lnSpc>
                        <a:spcAft>
                          <a:spcPts val="1000"/>
                        </a:spcAft>
                      </a:pPr>
                      <a:r>
                        <a:rPr lang="fr-CA" sz="1600" dirty="0">
                          <a:latin typeface="Comic Sans MS"/>
                          <a:ea typeface="Times New Roman"/>
                          <a:cs typeface="Times New Roman"/>
                        </a:rPr>
                        <a:t>1,84</a:t>
                      </a:r>
                      <a:endParaRPr lang="fr-CA" sz="2000" dirty="0">
                        <a:latin typeface="Calibri"/>
                        <a:ea typeface="Calibri"/>
                        <a:cs typeface="Times New Roman"/>
                      </a:endParaRPr>
                    </a:p>
                  </a:txBody>
                  <a:tcPr marL="38100" marR="38100" marT="38100" marB="38100">
                    <a:lnL>
                      <a:noFill/>
                    </a:lnL>
                    <a:lnR>
                      <a:noFill/>
                    </a:lnR>
                    <a:lnT>
                      <a:noFill/>
                    </a:lnT>
                    <a:lnB>
                      <a:noFill/>
                    </a:lnB>
                    <a:solidFill>
                      <a:srgbClr val="FFCC00"/>
                    </a:solidFill>
                  </a:tcPr>
                </a:tc>
              </a:tr>
              <a:tr h="528630">
                <a:tc>
                  <a:txBody>
                    <a:bodyPr/>
                    <a:lstStyle/>
                    <a:p>
                      <a:pPr algn="ctr">
                        <a:lnSpc>
                          <a:spcPct val="115000"/>
                        </a:lnSpc>
                        <a:spcAft>
                          <a:spcPts val="1000"/>
                        </a:spcAft>
                      </a:pPr>
                      <a:r>
                        <a:rPr lang="fr-CA" sz="1600">
                          <a:latin typeface="Comic Sans MS"/>
                          <a:ea typeface="Times New Roman"/>
                          <a:cs typeface="Times New Roman"/>
                        </a:rPr>
                        <a:t>6</a:t>
                      </a:r>
                      <a:endParaRPr lang="fr-CA" sz="2000">
                        <a:latin typeface="Calibri"/>
                        <a:ea typeface="Calibri"/>
                        <a:cs typeface="Times New Roman"/>
                      </a:endParaRPr>
                    </a:p>
                  </a:txBody>
                  <a:tcPr marL="38100" marR="38100" marT="38100" marB="38100">
                    <a:lnL>
                      <a:noFill/>
                    </a:lnL>
                    <a:lnR>
                      <a:noFill/>
                    </a:lnR>
                    <a:lnT>
                      <a:noFill/>
                    </a:lnT>
                    <a:lnB>
                      <a:noFill/>
                    </a:lnB>
                    <a:solidFill>
                      <a:srgbClr val="FFCC00"/>
                    </a:solidFill>
                  </a:tcPr>
                </a:tc>
                <a:tc>
                  <a:txBody>
                    <a:bodyPr/>
                    <a:lstStyle/>
                    <a:p>
                      <a:pPr algn="ctr">
                        <a:lnSpc>
                          <a:spcPct val="115000"/>
                        </a:lnSpc>
                        <a:spcAft>
                          <a:spcPts val="1000"/>
                        </a:spcAft>
                      </a:pPr>
                      <a:r>
                        <a:rPr lang="fr-CA" sz="1600">
                          <a:latin typeface="Comic Sans MS"/>
                          <a:ea typeface="Times New Roman"/>
                          <a:cs typeface="Times New Roman"/>
                        </a:rPr>
                        <a:t>5.03</a:t>
                      </a:r>
                      <a:endParaRPr lang="fr-CA" sz="2000">
                        <a:latin typeface="Calibri"/>
                        <a:ea typeface="Calibri"/>
                        <a:cs typeface="Times New Roman"/>
                      </a:endParaRPr>
                    </a:p>
                  </a:txBody>
                  <a:tcPr marL="38100" marR="38100" marT="38100" marB="38100">
                    <a:lnL>
                      <a:noFill/>
                    </a:lnL>
                    <a:lnR>
                      <a:noFill/>
                    </a:lnR>
                    <a:lnT>
                      <a:noFill/>
                    </a:lnT>
                    <a:lnB>
                      <a:noFill/>
                    </a:lnB>
                    <a:solidFill>
                      <a:srgbClr val="FFCC00"/>
                    </a:solidFill>
                  </a:tcPr>
                </a:tc>
                <a:tc>
                  <a:txBody>
                    <a:bodyPr/>
                    <a:lstStyle/>
                    <a:p>
                      <a:pPr>
                        <a:lnSpc>
                          <a:spcPct val="115000"/>
                        </a:lnSpc>
                        <a:spcAft>
                          <a:spcPts val="0"/>
                        </a:spcAft>
                      </a:pPr>
                      <a:r>
                        <a:rPr lang="fr-CA" sz="2400" dirty="0">
                          <a:latin typeface="Times New Roman"/>
                          <a:ea typeface="Times New Roman"/>
                          <a:cs typeface="Times New Roman"/>
                        </a:rPr>
                        <a:t>Total: </a:t>
                      </a:r>
                      <a:r>
                        <a:rPr lang="fr-CA" sz="1600" dirty="0">
                          <a:latin typeface="Comic Sans MS"/>
                          <a:ea typeface="Times New Roman"/>
                          <a:cs typeface="Times New Roman"/>
                        </a:rPr>
                        <a:t>12,74m + extrémités</a:t>
                      </a:r>
                      <a:endParaRPr lang="fr-CA" sz="2000" dirty="0">
                        <a:latin typeface="Calibri"/>
                        <a:ea typeface="Calibri"/>
                        <a:cs typeface="Times New Roman"/>
                      </a:endParaRPr>
                    </a:p>
                  </a:txBody>
                  <a:tcPr marL="38100" marR="38100" marT="38100" marB="38100">
                    <a:lnL>
                      <a:noFill/>
                    </a:lnL>
                    <a:lnR>
                      <a:noFill/>
                    </a:lnR>
                    <a:lnT>
                      <a:noFill/>
                    </a:lnT>
                    <a:lnB>
                      <a:noFill/>
                    </a:lnB>
                    <a:solidFill>
                      <a:srgbClr val="FFCC00"/>
                    </a:solidFill>
                  </a:tcPr>
                </a:tc>
              </a:tr>
            </a:tbl>
          </a:graphicData>
        </a:graphic>
      </p:graphicFrame>
      <p:sp>
        <p:nvSpPr>
          <p:cNvPr id="29697" name="Rectangle 1"/>
          <p:cNvSpPr>
            <a:spLocks noChangeArrowheads="1"/>
          </p:cNvSpPr>
          <p:nvPr/>
        </p:nvSpPr>
        <p:spPr bwMode="auto">
          <a:xfrm>
            <a:off x="251520" y="1241465"/>
            <a:ext cx="8712968" cy="132343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CA"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Voici ce que pourraient être les dimensions de notre antenne 14 à 29,7 MHz:</a:t>
            </a:r>
            <a:endParaRPr kumimoji="0" lang="fr-CA"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CA"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On utilisera ce calcul chaque fois que l'on cherchera à obtenir une antenne courte avec un gain modeste.</a:t>
            </a:r>
            <a:endParaRPr kumimoji="0" lang="fr-CA"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Titre 1"/>
          <p:cNvSpPr txBox="1">
            <a:spLocks/>
          </p:cNvSpPr>
          <p:nvPr/>
        </p:nvSpPr>
        <p:spPr>
          <a:xfrm>
            <a:off x="457200" y="44624"/>
            <a:ext cx="8229600" cy="1143000"/>
          </a:xfrm>
          <a:prstGeom prst="rect">
            <a:avLst/>
          </a:prstGeom>
          <a:ln>
            <a:noFill/>
          </a:ln>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CA" sz="3200" b="0" i="0" u="none" strike="noStrike" kern="1200" cap="none" spc="0" normalizeH="0" baseline="0" noProof="0" dirty="0" smtClean="0">
                <a:ln>
                  <a:noFill/>
                </a:ln>
                <a:solidFill>
                  <a:srgbClr val="0070C0"/>
                </a:solidFill>
                <a:effectLst/>
                <a:uLnTx/>
                <a:uFillTx/>
                <a:latin typeface="Arial" pitchFamily="34" charset="0"/>
                <a:ea typeface="+mj-ea"/>
                <a:cs typeface="Arial" pitchFamily="34" charset="0"/>
              </a:rPr>
              <a:t>Les antennes Log-périodiques: </a:t>
            </a:r>
            <a:r>
              <a:rPr lang="fr-CA" sz="3200" dirty="0" smtClean="0">
                <a:solidFill>
                  <a:srgbClr val="0070C0"/>
                </a:solidFill>
                <a:latin typeface="Arial" pitchFamily="34" charset="0"/>
                <a:ea typeface="+mj-ea"/>
                <a:cs typeface="Arial" pitchFamily="34" charset="0"/>
              </a:rPr>
              <a:t>Théorie 8</a:t>
            </a:r>
            <a:endParaRPr kumimoji="0" lang="fr-CA" sz="3200" b="0" i="0" u="none" strike="noStrike" kern="1200" cap="none" spc="0" normalizeH="0" baseline="0" noProof="0" dirty="0">
              <a:ln>
                <a:noFill/>
              </a:ln>
              <a:solidFill>
                <a:srgbClr val="0070C0"/>
              </a:solidFill>
              <a:effectLst/>
              <a:uLnTx/>
              <a:uFillTx/>
              <a:latin typeface="Arial" pitchFamily="34" charset="0"/>
              <a:ea typeface="+mj-ea"/>
              <a:cs typeface="Arial" pitchFamily="34" charset="0"/>
            </a:endParaRP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txBox="1">
            <a:spLocks/>
          </p:cNvSpPr>
          <p:nvPr/>
        </p:nvSpPr>
        <p:spPr>
          <a:xfrm>
            <a:off x="457200" y="44624"/>
            <a:ext cx="8229600" cy="1143000"/>
          </a:xfrm>
          <a:prstGeom prst="rect">
            <a:avLst/>
          </a:prstGeom>
          <a:ln>
            <a:noFill/>
          </a:ln>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CA" sz="3200" b="0" i="0" u="none" strike="noStrike" kern="1200" cap="none" spc="0" normalizeH="0" baseline="0" noProof="0" dirty="0" smtClean="0">
                <a:ln>
                  <a:noFill/>
                </a:ln>
                <a:solidFill>
                  <a:srgbClr val="0070C0"/>
                </a:solidFill>
                <a:effectLst/>
                <a:uLnTx/>
                <a:uFillTx/>
                <a:latin typeface="Arial" pitchFamily="34" charset="0"/>
                <a:ea typeface="+mj-ea"/>
                <a:cs typeface="Arial" pitchFamily="34" charset="0"/>
              </a:rPr>
              <a:t>Les antennes Log-périodiques: </a:t>
            </a:r>
            <a:r>
              <a:rPr lang="fr-CA" sz="3200" noProof="0" dirty="0" smtClean="0">
                <a:solidFill>
                  <a:srgbClr val="0070C0"/>
                </a:solidFill>
                <a:latin typeface="Arial" pitchFamily="34" charset="0"/>
                <a:ea typeface="+mj-ea"/>
                <a:cs typeface="Arial" pitchFamily="34" charset="0"/>
              </a:rPr>
              <a:t>Conclusion</a:t>
            </a:r>
            <a:endParaRPr kumimoji="0" lang="fr-CA" sz="3200" b="0" i="0" u="none" strike="noStrike" kern="1200" cap="none" spc="0" normalizeH="0" baseline="0" noProof="0" dirty="0">
              <a:ln>
                <a:noFill/>
              </a:ln>
              <a:solidFill>
                <a:srgbClr val="0070C0"/>
              </a:solidFill>
              <a:effectLst/>
              <a:uLnTx/>
              <a:uFillTx/>
              <a:latin typeface="Arial" pitchFamily="34" charset="0"/>
              <a:ea typeface="+mj-ea"/>
              <a:cs typeface="Arial" pitchFamily="34" charset="0"/>
            </a:endParaRPr>
          </a:p>
        </p:txBody>
      </p:sp>
      <p:sp>
        <p:nvSpPr>
          <p:cNvPr id="30721" name="Rectangle 1"/>
          <p:cNvSpPr>
            <a:spLocks noChangeArrowheads="1"/>
          </p:cNvSpPr>
          <p:nvPr/>
        </p:nvSpPr>
        <p:spPr bwMode="auto">
          <a:xfrm>
            <a:off x="251520" y="1220554"/>
            <a:ext cx="8712968" cy="501675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CA"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La notion de cellule active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CA"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CA"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La LOG-périodique fonctionne comme la YAGI en utilisant les propriétés des éléments parasites, réflecteur et directeurs. Or, si l’on calcule les éléments de l’antenne en prenant comme fréquences extrêmes les valeurs exactes recherchées, le dipôle fonctionnant sur la fréquence la plus basse n’aura pas de réflecteur et celui qui fonctionne sur la fréquence la plus élevée n’aura pas de directeur. Les éléments qui résonnent sur une longueur d’onde trop grande ou trop petite n’ont aucune influence sur le gain de l’antenne. La cellule active ou région active de l’antenne LOG-périodique est donc composée par les seuls éléments qui rayonnent de façon utile à la fréquence donnée.</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fr-CA"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CA"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En ce qui concerne la fréquence la plus basse, tous les auteurs préconisent de faire le calcul en partant d’une fréquence plus basse pour avoir un réflecteur.</a:t>
            </a:r>
            <a:endParaRPr kumimoji="0" lang="fr-CA"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6" name="Rectangle 2"/>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fr-CA"/>
          </a:p>
        </p:txBody>
      </p:sp>
      <p:pic>
        <p:nvPicPr>
          <p:cNvPr id="1025" name="Picture 1" descr="LP03"/>
          <p:cNvPicPr>
            <a:picLocks noChangeAspect="1" noChangeArrowheads="1"/>
          </p:cNvPicPr>
          <p:nvPr/>
        </p:nvPicPr>
        <p:blipFill>
          <a:blip r:embed="rId2" cstate="print"/>
          <a:srcRect/>
          <a:stretch>
            <a:fillRect/>
          </a:stretch>
        </p:blipFill>
        <p:spPr bwMode="auto">
          <a:xfrm>
            <a:off x="669240" y="831713"/>
            <a:ext cx="7863200" cy="6026287"/>
          </a:xfrm>
          <a:prstGeom prst="rect">
            <a:avLst/>
          </a:prstGeom>
          <a:noFill/>
        </p:spPr>
      </p:pic>
      <p:sp>
        <p:nvSpPr>
          <p:cNvPr id="4" name="Titre 1"/>
          <p:cNvSpPr txBox="1">
            <a:spLocks/>
          </p:cNvSpPr>
          <p:nvPr/>
        </p:nvSpPr>
        <p:spPr>
          <a:xfrm>
            <a:off x="457200" y="44624"/>
            <a:ext cx="8229600" cy="1143000"/>
          </a:xfrm>
          <a:prstGeom prst="rect">
            <a:avLst/>
          </a:prstGeom>
          <a:ln>
            <a:noFill/>
          </a:ln>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CA" sz="3200" b="0" i="0" u="none" strike="noStrike" kern="1200" cap="none" spc="0" normalizeH="0" baseline="0" noProof="0" dirty="0" smtClean="0">
                <a:ln>
                  <a:noFill/>
                </a:ln>
                <a:solidFill>
                  <a:srgbClr val="0070C0"/>
                </a:solidFill>
                <a:effectLst/>
                <a:uLnTx/>
                <a:uFillTx/>
                <a:latin typeface="Arial" pitchFamily="34" charset="0"/>
                <a:ea typeface="+mj-ea"/>
                <a:cs typeface="Arial" pitchFamily="34" charset="0"/>
              </a:rPr>
              <a:t>Les antennes Log-périodiques: </a:t>
            </a:r>
            <a:r>
              <a:rPr lang="fr-CA" sz="3200" dirty="0" smtClean="0">
                <a:solidFill>
                  <a:srgbClr val="0070C0"/>
                </a:solidFill>
                <a:latin typeface="Arial" pitchFamily="34" charset="0"/>
                <a:ea typeface="+mj-ea"/>
                <a:cs typeface="Arial" pitchFamily="34" charset="0"/>
              </a:rPr>
              <a:t>Gain= f(</a:t>
            </a:r>
            <a:r>
              <a:rPr lang="el-GR" sz="3200" dirty="0" smtClean="0">
                <a:solidFill>
                  <a:srgbClr val="0070C0"/>
                </a:solidFill>
                <a:latin typeface="Arial" pitchFamily="34" charset="0"/>
                <a:ea typeface="+mj-ea"/>
                <a:cs typeface="Arial" pitchFamily="34" charset="0"/>
              </a:rPr>
              <a:t>τ</a:t>
            </a:r>
            <a:r>
              <a:rPr lang="fr-CA" sz="3200" dirty="0" smtClean="0">
                <a:solidFill>
                  <a:srgbClr val="0070C0"/>
                </a:solidFill>
                <a:latin typeface="Arial" pitchFamily="34" charset="0"/>
                <a:ea typeface="+mj-ea"/>
                <a:cs typeface="Arial" pitchFamily="34" charset="0"/>
              </a:rPr>
              <a:t>,</a:t>
            </a:r>
            <a:r>
              <a:rPr lang="el-GR" sz="3200" dirty="0" smtClean="0">
                <a:solidFill>
                  <a:srgbClr val="0070C0"/>
                </a:solidFill>
                <a:latin typeface="Arial" pitchFamily="34" charset="0"/>
                <a:ea typeface="+mj-ea"/>
                <a:cs typeface="Arial" pitchFamily="34" charset="0"/>
              </a:rPr>
              <a:t>σ</a:t>
            </a:r>
            <a:r>
              <a:rPr lang="fr-CA" sz="3200" dirty="0" smtClean="0">
                <a:solidFill>
                  <a:srgbClr val="0070C0"/>
                </a:solidFill>
                <a:latin typeface="Arial" pitchFamily="34" charset="0"/>
                <a:ea typeface="+mj-ea"/>
                <a:cs typeface="Arial" pitchFamily="34" charset="0"/>
              </a:rPr>
              <a:t>)</a:t>
            </a:r>
            <a:endParaRPr kumimoji="0" lang="fr-CA" sz="3200" b="0" i="0" u="none" strike="noStrike" kern="1200" cap="none" spc="0" normalizeH="0" baseline="0" noProof="0" dirty="0">
              <a:ln>
                <a:noFill/>
              </a:ln>
              <a:solidFill>
                <a:srgbClr val="0070C0"/>
              </a:solidFill>
              <a:effectLst/>
              <a:uLnTx/>
              <a:uFillTx/>
              <a:latin typeface="Arial" pitchFamily="34" charset="0"/>
              <a:ea typeface="+mj-ea"/>
              <a:cs typeface="Arial"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Picture 2" descr="http://www.adl303.oevsv.at/technikecke/dlogpant/praxisbericht/image6.gif"/>
          <p:cNvPicPr>
            <a:picLocks noChangeAspect="1" noChangeArrowheads="1"/>
          </p:cNvPicPr>
          <p:nvPr/>
        </p:nvPicPr>
        <p:blipFill>
          <a:blip r:embed="rId2" cstate="print"/>
          <a:srcRect/>
          <a:stretch>
            <a:fillRect/>
          </a:stretch>
        </p:blipFill>
        <p:spPr bwMode="auto">
          <a:xfrm>
            <a:off x="1979712" y="1124744"/>
            <a:ext cx="4533900" cy="3838576"/>
          </a:xfrm>
          <a:prstGeom prst="rect">
            <a:avLst/>
          </a:prstGeom>
          <a:noFill/>
        </p:spPr>
      </p:pic>
      <p:sp>
        <p:nvSpPr>
          <p:cNvPr id="3" name="Titre 1"/>
          <p:cNvSpPr txBox="1">
            <a:spLocks/>
          </p:cNvSpPr>
          <p:nvPr/>
        </p:nvSpPr>
        <p:spPr>
          <a:xfrm>
            <a:off x="457200" y="44624"/>
            <a:ext cx="8229600" cy="1143000"/>
          </a:xfrm>
          <a:prstGeom prst="rect">
            <a:avLst/>
          </a:prstGeom>
          <a:ln>
            <a:noFill/>
          </a:ln>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CA" sz="3200" b="0" i="0" u="none" strike="noStrike" kern="1200" cap="none" spc="0" normalizeH="0" baseline="0" noProof="0" dirty="0" smtClean="0">
                <a:ln>
                  <a:noFill/>
                </a:ln>
                <a:solidFill>
                  <a:srgbClr val="0070C0"/>
                </a:solidFill>
                <a:effectLst/>
                <a:uLnTx/>
                <a:uFillTx/>
                <a:latin typeface="Arial" pitchFamily="34" charset="0"/>
                <a:ea typeface="+mj-ea"/>
                <a:cs typeface="Arial" pitchFamily="34" charset="0"/>
              </a:rPr>
              <a:t>Les antennes Log-périodiques: </a:t>
            </a:r>
            <a:r>
              <a:rPr lang="fr-CA" sz="3200" noProof="0" dirty="0" smtClean="0">
                <a:solidFill>
                  <a:srgbClr val="0070C0"/>
                </a:solidFill>
                <a:latin typeface="Arial" pitchFamily="34" charset="0"/>
                <a:ea typeface="+mj-ea"/>
                <a:cs typeface="Arial" pitchFamily="34" charset="0"/>
              </a:rPr>
              <a:t>VHF-UHF</a:t>
            </a:r>
            <a:endParaRPr kumimoji="0" lang="fr-CA" sz="3200" b="0" i="0" u="none" strike="noStrike" kern="1200" cap="none" spc="0" normalizeH="0" baseline="0" noProof="0" dirty="0">
              <a:ln>
                <a:noFill/>
              </a:ln>
              <a:solidFill>
                <a:srgbClr val="0070C0"/>
              </a:solidFill>
              <a:effectLst/>
              <a:uLnTx/>
              <a:uFillTx/>
              <a:latin typeface="Arial" pitchFamily="34" charset="0"/>
              <a:ea typeface="+mj-ea"/>
              <a:cs typeface="Arial" pitchFamily="34" charset="0"/>
            </a:endParaRPr>
          </a:p>
        </p:txBody>
      </p:sp>
      <p:sp>
        <p:nvSpPr>
          <p:cNvPr id="4" name="Rectangle 3"/>
          <p:cNvSpPr/>
          <p:nvPr/>
        </p:nvSpPr>
        <p:spPr>
          <a:xfrm>
            <a:off x="755576" y="5631631"/>
            <a:ext cx="7776864" cy="461665"/>
          </a:xfrm>
          <a:prstGeom prst="rect">
            <a:avLst/>
          </a:prstGeom>
        </p:spPr>
        <p:txBody>
          <a:bodyPr wrap="square">
            <a:spAutoFit/>
          </a:bodyPr>
          <a:lstStyle/>
          <a:p>
            <a:r>
              <a:rPr lang="fr-CA" sz="2400" dirty="0" smtClean="0">
                <a:solidFill>
                  <a:srgbClr val="FF0000"/>
                </a:solidFill>
              </a:rPr>
              <a:t>http://www.i1wqrlinkradio.com/antype/ch15/chiave415.htm</a:t>
            </a:r>
            <a:endParaRPr lang="fr-CA" sz="2400" dirty="0">
              <a:solidFill>
                <a:srgbClr val="FF0000"/>
              </a:solidFill>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2530" name="Picture 2" descr="http://www.adl303.oevsv.at/technikecke/dlogpant/praxisbericht/image7.jpg"/>
          <p:cNvPicPr>
            <a:picLocks noChangeAspect="1" noChangeArrowheads="1"/>
          </p:cNvPicPr>
          <p:nvPr/>
        </p:nvPicPr>
        <p:blipFill>
          <a:blip r:embed="rId2" cstate="print"/>
          <a:srcRect/>
          <a:stretch>
            <a:fillRect/>
          </a:stretch>
        </p:blipFill>
        <p:spPr bwMode="auto">
          <a:xfrm>
            <a:off x="1403648" y="1340768"/>
            <a:ext cx="6408712" cy="4812491"/>
          </a:xfrm>
          <a:prstGeom prst="rect">
            <a:avLst/>
          </a:prstGeom>
          <a:noFill/>
        </p:spPr>
      </p:pic>
      <p:sp>
        <p:nvSpPr>
          <p:cNvPr id="3" name="Titre 1"/>
          <p:cNvSpPr txBox="1">
            <a:spLocks/>
          </p:cNvSpPr>
          <p:nvPr/>
        </p:nvSpPr>
        <p:spPr>
          <a:xfrm>
            <a:off x="457200" y="44624"/>
            <a:ext cx="8229600" cy="1143000"/>
          </a:xfrm>
          <a:prstGeom prst="rect">
            <a:avLst/>
          </a:prstGeom>
          <a:ln>
            <a:noFill/>
          </a:ln>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CA" sz="3200" b="0" i="0" u="none" strike="noStrike" kern="1200" cap="none" spc="0" normalizeH="0" baseline="0" noProof="0" dirty="0" smtClean="0">
                <a:ln>
                  <a:noFill/>
                </a:ln>
                <a:solidFill>
                  <a:srgbClr val="0070C0"/>
                </a:solidFill>
                <a:effectLst/>
                <a:uLnTx/>
                <a:uFillTx/>
                <a:latin typeface="Arial" pitchFamily="34" charset="0"/>
                <a:ea typeface="+mj-ea"/>
                <a:cs typeface="Arial" pitchFamily="34" charset="0"/>
              </a:rPr>
              <a:t>Les antennes Log-périodiques: </a:t>
            </a:r>
            <a:r>
              <a:rPr lang="fr-CA" sz="3200" dirty="0" smtClean="0">
                <a:solidFill>
                  <a:srgbClr val="0070C0"/>
                </a:solidFill>
                <a:latin typeface="Arial" pitchFamily="34" charset="0"/>
                <a:ea typeface="+mj-ea"/>
                <a:cs typeface="Arial" pitchFamily="34" charset="0"/>
              </a:rPr>
              <a:t>Détails</a:t>
            </a:r>
            <a:endParaRPr kumimoji="0" lang="fr-CA" sz="3200" b="0" i="0" u="none" strike="noStrike" kern="1200" cap="none" spc="0" normalizeH="0" baseline="0" noProof="0" dirty="0">
              <a:ln>
                <a:noFill/>
              </a:ln>
              <a:solidFill>
                <a:srgbClr val="0070C0"/>
              </a:solidFill>
              <a:effectLst/>
              <a:uLnTx/>
              <a:uFillTx/>
              <a:latin typeface="Arial" pitchFamily="34" charset="0"/>
              <a:ea typeface="+mj-ea"/>
              <a:cs typeface="Arial"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3554" name="Picture 2" descr="http://www.adl303.oevsv.at/technikecke/dlogpant/praxisbericht/image8.jpg"/>
          <p:cNvPicPr>
            <a:picLocks noChangeAspect="1" noChangeArrowheads="1"/>
          </p:cNvPicPr>
          <p:nvPr/>
        </p:nvPicPr>
        <p:blipFill>
          <a:blip r:embed="rId2" cstate="print"/>
          <a:srcRect/>
          <a:stretch>
            <a:fillRect/>
          </a:stretch>
        </p:blipFill>
        <p:spPr bwMode="auto">
          <a:xfrm>
            <a:off x="1835696" y="1340768"/>
            <a:ext cx="5124450" cy="3848101"/>
          </a:xfrm>
          <a:prstGeom prst="rect">
            <a:avLst/>
          </a:prstGeom>
          <a:noFill/>
        </p:spPr>
      </p:pic>
      <p:sp>
        <p:nvSpPr>
          <p:cNvPr id="3" name="Titre 1"/>
          <p:cNvSpPr txBox="1">
            <a:spLocks/>
          </p:cNvSpPr>
          <p:nvPr/>
        </p:nvSpPr>
        <p:spPr>
          <a:xfrm>
            <a:off x="457200" y="44624"/>
            <a:ext cx="8229600" cy="1143000"/>
          </a:xfrm>
          <a:prstGeom prst="rect">
            <a:avLst/>
          </a:prstGeom>
          <a:ln>
            <a:noFill/>
          </a:ln>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CA" sz="3200" b="0" i="0" u="none" strike="noStrike" kern="1200" cap="none" spc="0" normalizeH="0" baseline="0" noProof="0" dirty="0" smtClean="0">
                <a:ln>
                  <a:noFill/>
                </a:ln>
                <a:solidFill>
                  <a:srgbClr val="0070C0"/>
                </a:solidFill>
                <a:effectLst/>
                <a:uLnTx/>
                <a:uFillTx/>
                <a:latin typeface="Arial" pitchFamily="34" charset="0"/>
                <a:ea typeface="+mj-ea"/>
                <a:cs typeface="Arial" pitchFamily="34" charset="0"/>
              </a:rPr>
              <a:t>Les antennes Log-périodiques: </a:t>
            </a:r>
            <a:r>
              <a:rPr lang="fr-CA" sz="3200" dirty="0" smtClean="0">
                <a:solidFill>
                  <a:srgbClr val="0070C0"/>
                </a:solidFill>
                <a:latin typeface="Arial" pitchFamily="34" charset="0"/>
                <a:ea typeface="+mj-ea"/>
                <a:cs typeface="Arial" pitchFamily="34" charset="0"/>
              </a:rPr>
              <a:t>Détails</a:t>
            </a:r>
            <a:endParaRPr kumimoji="0" lang="fr-CA" sz="3200" b="0" i="0" u="none" strike="noStrike" kern="1200" cap="none" spc="0" normalizeH="0" baseline="0" noProof="0" dirty="0">
              <a:ln>
                <a:noFill/>
              </a:ln>
              <a:solidFill>
                <a:srgbClr val="0070C0"/>
              </a:solidFill>
              <a:effectLst/>
              <a:uLnTx/>
              <a:uFillTx/>
              <a:latin typeface="Arial" pitchFamily="34" charset="0"/>
              <a:ea typeface="+mj-ea"/>
              <a:cs typeface="Arial" pitchFamily="34" charset="0"/>
            </a:endParaRPr>
          </a:p>
        </p:txBody>
      </p:sp>
      <p:sp>
        <p:nvSpPr>
          <p:cNvPr id="4" name="ZoneTexte 3"/>
          <p:cNvSpPr txBox="1"/>
          <p:nvPr/>
        </p:nvSpPr>
        <p:spPr>
          <a:xfrm>
            <a:off x="467544" y="5601434"/>
            <a:ext cx="8424936" cy="1015663"/>
          </a:xfrm>
          <a:prstGeom prst="rect">
            <a:avLst/>
          </a:prstGeom>
          <a:noFill/>
        </p:spPr>
        <p:txBody>
          <a:bodyPr wrap="square" rtlCol="0">
            <a:spAutoFit/>
          </a:bodyPr>
          <a:lstStyle/>
          <a:p>
            <a:pPr algn="ctr"/>
            <a:r>
              <a:rPr lang="fr-CA" sz="2000" dirty="0" smtClean="0">
                <a:solidFill>
                  <a:srgbClr val="FF0000"/>
                </a:solidFill>
              </a:rPr>
              <a:t>Pour une impédance de 50 Ohm du boom, il faut que l’espacement entre les deux parties du boom soit de 20% de la largeur qui se font face. </a:t>
            </a:r>
          </a:p>
          <a:p>
            <a:pPr algn="ctr"/>
            <a:r>
              <a:rPr lang="fr-CA" sz="2000" dirty="0" smtClean="0">
                <a:solidFill>
                  <a:srgbClr val="FF0000"/>
                </a:solidFill>
              </a:rPr>
              <a:t>Si le tube carré fait 2 cm ou 20 mm de côté, l’espace sera de 20 mm/5 = 4 mm </a:t>
            </a:r>
            <a:endParaRPr lang="fr-CA" sz="2000" dirty="0">
              <a:solidFill>
                <a:srgbClr val="FF0000"/>
              </a:solidFill>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noFill/>
        <a:effectLst/>
      </p:bgPr>
    </p:bg>
    <p:spTree>
      <p:nvGrpSpPr>
        <p:cNvPr id="1" name=""/>
        <p:cNvGrpSpPr/>
        <p:nvPr/>
      </p:nvGrpSpPr>
      <p:grpSpPr>
        <a:xfrm>
          <a:off x="0" y="0"/>
          <a:ext cx="0" cy="0"/>
          <a:chOff x="0" y="0"/>
          <a:chExt cx="0" cy="0"/>
        </a:xfrm>
      </p:grpSpPr>
      <p:pic>
        <p:nvPicPr>
          <p:cNvPr id="24579" name="Picture 3" descr="http://www.adl303.oevsv.at/technikecke/dlogpant/image3.gif"/>
          <p:cNvPicPr>
            <a:picLocks noChangeAspect="1" noChangeArrowheads="1"/>
          </p:cNvPicPr>
          <p:nvPr/>
        </p:nvPicPr>
        <p:blipFill>
          <a:blip r:embed="rId2" cstate="print"/>
          <a:srcRect/>
          <a:stretch>
            <a:fillRect/>
          </a:stretch>
        </p:blipFill>
        <p:spPr bwMode="auto">
          <a:xfrm>
            <a:off x="1187624" y="1124744"/>
            <a:ext cx="6315075" cy="5143501"/>
          </a:xfrm>
          <a:prstGeom prst="rect">
            <a:avLst/>
          </a:prstGeom>
          <a:noFill/>
        </p:spPr>
      </p:pic>
      <p:sp>
        <p:nvSpPr>
          <p:cNvPr id="3" name="Titre 1"/>
          <p:cNvSpPr txBox="1">
            <a:spLocks/>
          </p:cNvSpPr>
          <p:nvPr/>
        </p:nvSpPr>
        <p:spPr>
          <a:xfrm>
            <a:off x="457200" y="44624"/>
            <a:ext cx="8229600" cy="1143000"/>
          </a:xfrm>
          <a:prstGeom prst="rect">
            <a:avLst/>
          </a:prstGeom>
          <a:ln>
            <a:noFill/>
          </a:ln>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CA" sz="3200" b="0" i="0" u="none" strike="noStrike" kern="1200" cap="none" spc="0" normalizeH="0" baseline="0" noProof="0" dirty="0" smtClean="0">
                <a:ln>
                  <a:noFill/>
                </a:ln>
                <a:solidFill>
                  <a:srgbClr val="0070C0"/>
                </a:solidFill>
                <a:effectLst/>
                <a:uLnTx/>
                <a:uFillTx/>
                <a:latin typeface="Arial" pitchFamily="34" charset="0"/>
                <a:ea typeface="+mj-ea"/>
                <a:cs typeface="Arial" pitchFamily="34" charset="0"/>
              </a:rPr>
              <a:t>Les antennes Log-périodiques: </a:t>
            </a:r>
            <a:r>
              <a:rPr lang="fr-CA" sz="3200" dirty="0" smtClean="0">
                <a:solidFill>
                  <a:srgbClr val="0070C0"/>
                </a:solidFill>
                <a:latin typeface="Arial" pitchFamily="34" charset="0"/>
                <a:ea typeface="+mj-ea"/>
                <a:cs typeface="Arial" pitchFamily="34" charset="0"/>
              </a:rPr>
              <a:t>Détails</a:t>
            </a:r>
            <a:endParaRPr kumimoji="0" lang="fr-CA" sz="3200" b="0" i="0" u="none" strike="noStrike" kern="1200" cap="none" spc="0" normalizeH="0" baseline="0" noProof="0" dirty="0">
              <a:ln>
                <a:noFill/>
              </a:ln>
              <a:solidFill>
                <a:srgbClr val="0070C0"/>
              </a:solidFill>
              <a:effectLst/>
              <a:uLnTx/>
              <a:uFillTx/>
              <a:latin typeface="Arial" pitchFamily="34" charset="0"/>
              <a:ea typeface="+mj-ea"/>
              <a:cs typeface="Arial"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6" name="Groupe 5"/>
          <p:cNvGrpSpPr/>
          <p:nvPr/>
        </p:nvGrpSpPr>
        <p:grpSpPr>
          <a:xfrm>
            <a:off x="539552" y="1132144"/>
            <a:ext cx="8227393" cy="5609224"/>
            <a:chOff x="539552" y="1132144"/>
            <a:chExt cx="8227393" cy="5609224"/>
          </a:xfrm>
        </p:grpSpPr>
        <p:pic>
          <p:nvPicPr>
            <p:cNvPr id="1026" name="Picture 2" descr="http://www.arcticpeak.com/images/antenne/LPDA/lpda002.png"/>
            <p:cNvPicPr>
              <a:picLocks noChangeAspect="1" noChangeArrowheads="1"/>
            </p:cNvPicPr>
            <p:nvPr/>
          </p:nvPicPr>
          <p:blipFill>
            <a:blip r:embed="rId2" cstate="print"/>
            <a:srcRect/>
            <a:stretch>
              <a:fillRect/>
            </a:stretch>
          </p:blipFill>
          <p:spPr bwMode="auto">
            <a:xfrm>
              <a:off x="1187624" y="1132144"/>
              <a:ext cx="6768752" cy="5609224"/>
            </a:xfrm>
            <a:prstGeom prst="rect">
              <a:avLst/>
            </a:prstGeom>
            <a:noFill/>
          </p:spPr>
        </p:pic>
        <p:sp>
          <p:nvSpPr>
            <p:cNvPr id="5" name="ZoneTexte 4"/>
            <p:cNvSpPr txBox="1"/>
            <p:nvPr/>
          </p:nvSpPr>
          <p:spPr>
            <a:xfrm>
              <a:off x="539552" y="5345921"/>
              <a:ext cx="8227393" cy="1323439"/>
            </a:xfrm>
            <a:prstGeom prst="rect">
              <a:avLst/>
            </a:prstGeom>
            <a:solidFill>
              <a:schemeClr val="bg1"/>
            </a:solidFill>
          </p:spPr>
          <p:txBody>
            <a:bodyPr wrap="square" rtlCol="0">
              <a:spAutoFit/>
            </a:bodyPr>
            <a:lstStyle/>
            <a:p>
              <a:pPr algn="ctr"/>
              <a:endParaRPr lang="fr-CA" sz="2000" dirty="0" smtClean="0">
                <a:latin typeface="Arial" pitchFamily="34" charset="0"/>
                <a:cs typeface="Arial" pitchFamily="34" charset="0"/>
              </a:endParaRPr>
            </a:p>
            <a:p>
              <a:pPr algn="ctr"/>
              <a:r>
                <a:rPr lang="fr-CA" sz="2000" dirty="0" smtClean="0">
                  <a:latin typeface="Arial" pitchFamily="34" charset="0"/>
                  <a:cs typeface="Arial" pitchFamily="34" charset="0"/>
                </a:rPr>
                <a:t>Composition d’une antenne log-périodique. L’avant de l’antenne est à gauche sur la diapositive</a:t>
              </a:r>
            </a:p>
            <a:p>
              <a:pPr algn="ctr"/>
              <a:endParaRPr lang="fr-CA" sz="2000" dirty="0">
                <a:latin typeface="Arial" pitchFamily="34" charset="0"/>
                <a:cs typeface="Arial" pitchFamily="34" charset="0"/>
              </a:endParaRPr>
            </a:p>
          </p:txBody>
        </p:sp>
      </p:grpSp>
      <p:sp>
        <p:nvSpPr>
          <p:cNvPr id="4" name="Titre 1"/>
          <p:cNvSpPr txBox="1">
            <a:spLocks/>
          </p:cNvSpPr>
          <p:nvPr/>
        </p:nvSpPr>
        <p:spPr>
          <a:xfrm>
            <a:off x="457200" y="44624"/>
            <a:ext cx="8229600" cy="1143000"/>
          </a:xfrm>
          <a:prstGeom prst="rect">
            <a:avLst/>
          </a:prstGeom>
          <a:ln>
            <a:solidFill>
              <a:schemeClr val="tx1"/>
            </a:solidFill>
          </a:ln>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CA" sz="3200" b="0" i="0" u="none" strike="noStrike" kern="1200" cap="none" spc="0" normalizeH="0" baseline="0" noProof="0" dirty="0" smtClean="0">
                <a:ln>
                  <a:noFill/>
                </a:ln>
                <a:solidFill>
                  <a:srgbClr val="0070C0"/>
                </a:solidFill>
                <a:effectLst/>
                <a:uLnTx/>
                <a:uFillTx/>
                <a:latin typeface="Arial" pitchFamily="34" charset="0"/>
                <a:ea typeface="+mj-ea"/>
                <a:cs typeface="Arial" pitchFamily="34" charset="0"/>
              </a:rPr>
              <a:t>Les antennes Log-périodiques: Principe</a:t>
            </a:r>
            <a:r>
              <a:rPr kumimoji="0" lang="fr-CA" sz="3200" b="0" i="0" u="none" strike="noStrike" kern="1200" cap="none" spc="0" normalizeH="0" noProof="0" dirty="0" smtClean="0">
                <a:ln>
                  <a:noFill/>
                </a:ln>
                <a:solidFill>
                  <a:srgbClr val="0070C0"/>
                </a:solidFill>
                <a:effectLst/>
                <a:uLnTx/>
                <a:uFillTx/>
                <a:latin typeface="Arial" pitchFamily="34" charset="0"/>
                <a:ea typeface="+mj-ea"/>
                <a:cs typeface="Arial" pitchFamily="34" charset="0"/>
              </a:rPr>
              <a:t> 1</a:t>
            </a:r>
            <a:endParaRPr kumimoji="0" lang="fr-CA" sz="3200" b="0" i="0" u="none" strike="noStrike" kern="1200" cap="none" spc="0" normalizeH="0" baseline="0" noProof="0" dirty="0">
              <a:ln>
                <a:noFill/>
              </a:ln>
              <a:solidFill>
                <a:srgbClr val="0070C0"/>
              </a:solidFill>
              <a:effectLst/>
              <a:uLnTx/>
              <a:uFillTx/>
              <a:latin typeface="Arial" pitchFamily="34" charset="0"/>
              <a:ea typeface="+mj-ea"/>
              <a:cs typeface="Arial"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p:cNvSpPr>
          <p:nvPr/>
        </p:nvSpPr>
        <p:spPr>
          <a:xfrm>
            <a:off x="457200" y="116632"/>
            <a:ext cx="8229600" cy="1143000"/>
          </a:xfrm>
          <a:prstGeom prst="rect">
            <a:avLst/>
          </a:prstGeom>
          <a:ln>
            <a:solidFill>
              <a:schemeClr val="tx1"/>
            </a:solidFill>
          </a:ln>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CA" sz="3200" b="0" i="0" u="none" strike="noStrike" kern="1200" cap="none" spc="0" normalizeH="0" baseline="0" noProof="0" dirty="0" smtClean="0">
                <a:ln>
                  <a:noFill/>
                </a:ln>
                <a:solidFill>
                  <a:srgbClr val="0070C0"/>
                </a:solidFill>
                <a:effectLst/>
                <a:uLnTx/>
                <a:uFillTx/>
                <a:latin typeface="Arial" pitchFamily="34" charset="0"/>
                <a:ea typeface="+mj-ea"/>
                <a:cs typeface="Arial" pitchFamily="34" charset="0"/>
              </a:rPr>
              <a:t>Les antennes Log-périodiques: Principe 2</a:t>
            </a:r>
            <a:endParaRPr kumimoji="0" lang="fr-CA" sz="3200" b="0" i="0" u="none" strike="noStrike" kern="1200" cap="none" spc="0" normalizeH="0" baseline="0" noProof="0" dirty="0">
              <a:ln>
                <a:noFill/>
              </a:ln>
              <a:solidFill>
                <a:srgbClr val="0070C0"/>
              </a:solidFill>
              <a:effectLst/>
              <a:uLnTx/>
              <a:uFillTx/>
              <a:latin typeface="Arial" pitchFamily="34" charset="0"/>
              <a:ea typeface="+mj-ea"/>
              <a:cs typeface="Arial" pitchFamily="34" charset="0"/>
            </a:endParaRPr>
          </a:p>
        </p:txBody>
      </p:sp>
      <p:grpSp>
        <p:nvGrpSpPr>
          <p:cNvPr id="8" name="Groupe 7"/>
          <p:cNvGrpSpPr/>
          <p:nvPr/>
        </p:nvGrpSpPr>
        <p:grpSpPr>
          <a:xfrm>
            <a:off x="179512" y="1700808"/>
            <a:ext cx="8712968" cy="4832087"/>
            <a:chOff x="35496" y="1700808"/>
            <a:chExt cx="8712968" cy="4832087"/>
          </a:xfrm>
        </p:grpSpPr>
        <p:pic>
          <p:nvPicPr>
            <p:cNvPr id="4098" name="Picture 2" descr="http://www.arcticpeak.com/images/antenne/LPDA/lpda006.png"/>
            <p:cNvPicPr>
              <a:picLocks noChangeAspect="1" noChangeArrowheads="1"/>
            </p:cNvPicPr>
            <p:nvPr/>
          </p:nvPicPr>
          <p:blipFill>
            <a:blip r:embed="rId2" cstate="print"/>
            <a:srcRect/>
            <a:stretch>
              <a:fillRect/>
            </a:stretch>
          </p:blipFill>
          <p:spPr bwMode="auto">
            <a:xfrm>
              <a:off x="2383322" y="1700808"/>
              <a:ext cx="6365142" cy="4824536"/>
            </a:xfrm>
            <a:prstGeom prst="rect">
              <a:avLst/>
            </a:prstGeom>
            <a:noFill/>
          </p:spPr>
        </p:pic>
        <p:sp>
          <p:nvSpPr>
            <p:cNvPr id="5" name="ZoneTexte 4"/>
            <p:cNvSpPr txBox="1"/>
            <p:nvPr/>
          </p:nvSpPr>
          <p:spPr>
            <a:xfrm>
              <a:off x="467544" y="5517232"/>
              <a:ext cx="8227393" cy="1015663"/>
            </a:xfrm>
            <a:prstGeom prst="rect">
              <a:avLst/>
            </a:prstGeom>
            <a:solidFill>
              <a:schemeClr val="bg1"/>
            </a:solidFill>
          </p:spPr>
          <p:txBody>
            <a:bodyPr wrap="square" rtlCol="0">
              <a:spAutoFit/>
            </a:bodyPr>
            <a:lstStyle/>
            <a:p>
              <a:pPr algn="ctr"/>
              <a:r>
                <a:rPr lang="fr-CA" sz="2000" dirty="0" smtClean="0">
                  <a:latin typeface="Arial" pitchFamily="34" charset="0"/>
                  <a:cs typeface="Arial" pitchFamily="34" charset="0"/>
                </a:rPr>
                <a:t>Relations fondamentales qui définissent une antenne log-périodique</a:t>
              </a:r>
            </a:p>
            <a:p>
              <a:pPr algn="ctr"/>
              <a:r>
                <a:rPr lang="fr-CA" sz="2000" dirty="0" smtClean="0">
                  <a:latin typeface="Arial" pitchFamily="34" charset="0"/>
                  <a:cs typeface="Arial" pitchFamily="34" charset="0"/>
                </a:rPr>
                <a:t>LPDA : Log </a:t>
              </a:r>
              <a:r>
                <a:rPr lang="fr-CA" sz="2000" dirty="0" err="1" smtClean="0">
                  <a:latin typeface="Arial" pitchFamily="34" charset="0"/>
                  <a:cs typeface="Arial" pitchFamily="34" charset="0"/>
                </a:rPr>
                <a:t>Periodic</a:t>
              </a:r>
              <a:r>
                <a:rPr lang="fr-CA" sz="2000" dirty="0" smtClean="0">
                  <a:latin typeface="Arial" pitchFamily="34" charset="0"/>
                  <a:cs typeface="Arial" pitchFamily="34" charset="0"/>
                </a:rPr>
                <a:t> </a:t>
              </a:r>
              <a:r>
                <a:rPr lang="fr-CA" sz="2000" dirty="0" err="1" smtClean="0">
                  <a:latin typeface="Arial" pitchFamily="34" charset="0"/>
                  <a:cs typeface="Arial" pitchFamily="34" charset="0"/>
                </a:rPr>
                <a:t>Dipol</a:t>
              </a:r>
              <a:r>
                <a:rPr lang="fr-CA" sz="2000" dirty="0" smtClean="0">
                  <a:latin typeface="Arial" pitchFamily="34" charset="0"/>
                  <a:cs typeface="Arial" pitchFamily="34" charset="0"/>
                </a:rPr>
                <a:t> </a:t>
              </a:r>
              <a:r>
                <a:rPr lang="fr-CA" sz="2000" dirty="0" err="1" smtClean="0">
                  <a:latin typeface="Arial" pitchFamily="34" charset="0"/>
                  <a:cs typeface="Arial" pitchFamily="34" charset="0"/>
                </a:rPr>
                <a:t>Array</a:t>
              </a:r>
              <a:endParaRPr lang="fr-CA" sz="2000" dirty="0" smtClean="0">
                <a:latin typeface="Arial" pitchFamily="34" charset="0"/>
                <a:cs typeface="Arial" pitchFamily="34" charset="0"/>
              </a:endParaRPr>
            </a:p>
            <a:p>
              <a:pPr algn="ctr"/>
              <a:endParaRPr lang="fr-CA" sz="2000" dirty="0">
                <a:latin typeface="Arial" pitchFamily="34" charset="0"/>
                <a:cs typeface="Arial" pitchFamily="34" charset="0"/>
              </a:endParaRPr>
            </a:p>
          </p:txBody>
        </p:sp>
        <p:pic>
          <p:nvPicPr>
            <p:cNvPr id="6" name="Picture 2" descr="http://www.arcticpeak.com/images/antenne/LPDA/LPDA007.png"/>
            <p:cNvPicPr>
              <a:picLocks noChangeAspect="1" noChangeArrowheads="1"/>
            </p:cNvPicPr>
            <p:nvPr/>
          </p:nvPicPr>
          <p:blipFill>
            <a:blip r:embed="rId3" cstate="print"/>
            <a:srcRect/>
            <a:stretch>
              <a:fillRect/>
            </a:stretch>
          </p:blipFill>
          <p:spPr bwMode="auto">
            <a:xfrm>
              <a:off x="35496" y="2564904"/>
              <a:ext cx="2520280" cy="861201"/>
            </a:xfrm>
            <a:prstGeom prst="rect">
              <a:avLst/>
            </a:prstGeom>
            <a:noFill/>
          </p:spPr>
        </p:pic>
        <p:pic>
          <p:nvPicPr>
            <p:cNvPr id="7" name="Picture 4" descr="http://www.arcticpeak.com/images/antenne/LPDA/LPDA008.png"/>
            <p:cNvPicPr>
              <a:picLocks noChangeAspect="1" noChangeArrowheads="1"/>
            </p:cNvPicPr>
            <p:nvPr/>
          </p:nvPicPr>
          <p:blipFill>
            <a:blip r:embed="rId4" cstate="print"/>
            <a:srcRect/>
            <a:stretch>
              <a:fillRect/>
            </a:stretch>
          </p:blipFill>
          <p:spPr bwMode="auto">
            <a:xfrm>
              <a:off x="251520" y="3933056"/>
              <a:ext cx="2088231" cy="885078"/>
            </a:xfrm>
            <a:prstGeom prst="rect">
              <a:avLst/>
            </a:prstGeom>
            <a:noFill/>
          </p:spPr>
        </p:pic>
      </p:gr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5" name="Rectangle 1"/>
          <p:cNvSpPr>
            <a:spLocks noChangeArrowheads="1"/>
          </p:cNvSpPr>
          <p:nvPr/>
        </p:nvSpPr>
        <p:spPr bwMode="auto">
          <a:xfrm>
            <a:off x="251520" y="1181065"/>
            <a:ext cx="8712968" cy="563231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CA"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Des nombres sont en progression </a:t>
            </a:r>
            <a:r>
              <a:rPr kumimoji="0" lang="fr-CA" sz="2000" b="0" i="0" u="none" strike="noStrike" cap="none" normalizeH="0" baseline="0" dirty="0" smtClean="0">
                <a:ln>
                  <a:noFill/>
                </a:ln>
                <a:solidFill>
                  <a:srgbClr val="FF0000"/>
                </a:solidFill>
                <a:effectLst/>
                <a:latin typeface="Arial" pitchFamily="34" charset="0"/>
                <a:ea typeface="Times New Roman" pitchFamily="18" charset="0"/>
                <a:cs typeface="Arial" pitchFamily="34" charset="0"/>
              </a:rPr>
              <a:t>arithmétique</a:t>
            </a:r>
            <a:r>
              <a:rPr kumimoji="0" lang="fr-CA"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lorsqu’on obtient le nombre suivant en ajoutant toujours le même nombre au nombre précédent.</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fr-CA"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CA" sz="20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Exemple en ajoutant +2 : 5 - 7 - 9 - 11 - 13 - 15 - 17 etc.</a:t>
            </a:r>
            <a:endParaRPr kumimoji="0" lang="fr-CA"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CA"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Bien entendu on peut ajouter des nombres négatifs, ce qui revient à soustraire.</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fr-CA"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CA"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Des nombres sont en progression </a:t>
            </a:r>
            <a:r>
              <a:rPr kumimoji="0" lang="fr-CA" sz="2000" b="0" i="0" u="none" strike="noStrike" cap="none" normalizeH="0" baseline="0" dirty="0" smtClean="0">
                <a:ln>
                  <a:noFill/>
                </a:ln>
                <a:solidFill>
                  <a:srgbClr val="FF0000"/>
                </a:solidFill>
                <a:effectLst/>
                <a:latin typeface="Arial" pitchFamily="34" charset="0"/>
                <a:ea typeface="Times New Roman" pitchFamily="18" charset="0"/>
                <a:cs typeface="Arial" pitchFamily="34" charset="0"/>
              </a:rPr>
              <a:t>géométrique </a:t>
            </a:r>
            <a:r>
              <a:rPr kumimoji="0" lang="fr-CA"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lorsqu’on obtient le nombre suivant en multipliant le précédent toujours par le même nombre.</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fr-CA"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CA" sz="20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Exemple en multipliant par 2 : 5 – 10 – 20 – 40 – 80 – 160 etc.</a:t>
            </a:r>
            <a:endParaRPr kumimoji="0" lang="fr-CA"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CA"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On peut multiplier par un nombre fractionnaire, ce qui revient à diviser.</a:t>
            </a:r>
          </a:p>
          <a:p>
            <a:pPr marL="0" marR="0" lvl="0" indent="0" algn="l" defTabSz="914400" rtl="0" eaLnBrk="0" fontAlgn="base" latinLnBrk="0" hangingPunct="0">
              <a:lnSpc>
                <a:spcPct val="100000"/>
              </a:lnSpc>
              <a:spcBef>
                <a:spcPct val="0"/>
              </a:spcBef>
              <a:spcAft>
                <a:spcPct val="0"/>
              </a:spcAft>
              <a:buClrTx/>
              <a:buSzTx/>
              <a:buFontTx/>
              <a:buNone/>
              <a:tabLst/>
            </a:pPr>
            <a:endParaRPr lang="fr-CA" sz="2000" dirty="0" smtClean="0">
              <a:latin typeface="Arial" pitchFamily="34" charset="0"/>
              <a:cs typeface="Arial" pitchFamily="34" charset="0"/>
            </a:endParaRPr>
          </a:p>
          <a:p>
            <a:pPr lvl="0" eaLnBrk="0" fontAlgn="base" hangingPunct="0">
              <a:spcBef>
                <a:spcPct val="0"/>
              </a:spcBef>
              <a:spcAft>
                <a:spcPct val="0"/>
              </a:spcAft>
            </a:pPr>
            <a:r>
              <a:rPr kumimoji="0" lang="fr-CA" sz="2000" b="0" i="0" u="sng" strike="noStrike" cap="none" normalizeH="0" baseline="0" dirty="0" smtClean="0">
                <a:ln>
                  <a:noFill/>
                </a:ln>
                <a:solidFill>
                  <a:srgbClr val="FF0000"/>
                </a:solidFill>
                <a:effectLst/>
                <a:latin typeface="Arial" pitchFamily="34" charset="0"/>
                <a:cs typeface="Arial" pitchFamily="34" charset="0"/>
              </a:rPr>
              <a:t>Logarithme:</a:t>
            </a:r>
            <a:r>
              <a:rPr kumimoji="0" lang="fr-CA" sz="2000" b="0" i="0" u="none" strike="noStrike" cap="none" normalizeH="0" baseline="0" dirty="0" smtClean="0">
                <a:ln>
                  <a:noFill/>
                </a:ln>
                <a:solidFill>
                  <a:srgbClr val="FF0000"/>
                </a:solidFill>
                <a:effectLst/>
                <a:latin typeface="Arial" pitchFamily="34" charset="0"/>
                <a:cs typeface="Arial" pitchFamily="34" charset="0"/>
              </a:rPr>
              <a:t> </a:t>
            </a:r>
            <a:r>
              <a:rPr kumimoji="0" lang="fr-CA" sz="2000" b="0" i="0" u="none" strike="noStrike" cap="none" normalizeH="0" baseline="0" dirty="0" smtClean="0">
                <a:ln>
                  <a:noFill/>
                </a:ln>
                <a:solidFill>
                  <a:srgbClr val="00B050"/>
                </a:solidFill>
                <a:effectLst/>
                <a:latin typeface="Arial" pitchFamily="34" charset="0"/>
                <a:cs typeface="Arial" pitchFamily="34" charset="0"/>
              </a:rPr>
              <a:t>Le logarithme </a:t>
            </a:r>
            <a:r>
              <a:rPr lang="fr-CA" sz="2000" dirty="0" smtClean="0">
                <a:solidFill>
                  <a:srgbClr val="00B050"/>
                </a:solidFill>
                <a:latin typeface="Arial" pitchFamily="34" charset="0"/>
                <a:cs typeface="Arial" pitchFamily="34" charset="0"/>
              </a:rPr>
              <a:t>(x) </a:t>
            </a:r>
            <a:r>
              <a:rPr kumimoji="0" lang="fr-CA" sz="2000" b="0" i="0" u="none" strike="noStrike" cap="none" normalizeH="0" baseline="0" dirty="0" smtClean="0">
                <a:ln>
                  <a:noFill/>
                </a:ln>
                <a:solidFill>
                  <a:srgbClr val="00B050"/>
                </a:solidFill>
                <a:effectLst/>
                <a:latin typeface="Arial" pitchFamily="34" charset="0"/>
                <a:cs typeface="Arial" pitchFamily="34" charset="0"/>
              </a:rPr>
              <a:t>d’un nombre est l’exposant qu’il faut mettre à 	</a:t>
            </a:r>
            <a:r>
              <a:rPr kumimoji="0" lang="fr-CA" sz="2000" b="0" i="0" u="none" strike="noStrike" cap="none" normalizeH="0" dirty="0" smtClean="0">
                <a:ln>
                  <a:noFill/>
                </a:ln>
                <a:solidFill>
                  <a:srgbClr val="00B050"/>
                </a:solidFill>
                <a:effectLst/>
                <a:latin typeface="Arial" pitchFamily="34" charset="0"/>
                <a:cs typeface="Arial" pitchFamily="34" charset="0"/>
              </a:rPr>
              <a:t>       </a:t>
            </a:r>
            <a:r>
              <a:rPr kumimoji="0" lang="fr-CA" sz="2000" b="0" i="0" u="none" strike="noStrike" cap="none" normalizeH="0" baseline="0" dirty="0" smtClean="0">
                <a:ln>
                  <a:noFill/>
                </a:ln>
                <a:solidFill>
                  <a:srgbClr val="00B050"/>
                </a:solidFill>
                <a:effectLst/>
                <a:latin typeface="Arial" pitchFamily="34" charset="0"/>
                <a:cs typeface="Arial" pitchFamily="34" charset="0"/>
              </a:rPr>
              <a:t>10 </a:t>
            </a:r>
            <a:r>
              <a:rPr lang="fr-CA" sz="2000" baseline="30000" dirty="0" smtClean="0">
                <a:solidFill>
                  <a:srgbClr val="00B050"/>
                </a:solidFill>
                <a:latin typeface="Arial" pitchFamily="34" charset="0"/>
                <a:cs typeface="Arial" pitchFamily="34" charset="0"/>
              </a:rPr>
              <a:t>x</a:t>
            </a:r>
            <a:r>
              <a:rPr lang="fr-CA" sz="2000" dirty="0" smtClean="0">
                <a:solidFill>
                  <a:srgbClr val="00B050"/>
                </a:solidFill>
                <a:latin typeface="Arial" pitchFamily="34" charset="0"/>
                <a:cs typeface="Arial" pitchFamily="34" charset="0"/>
              </a:rPr>
              <a:t> pour obtenir le nombre.</a:t>
            </a:r>
          </a:p>
          <a:p>
            <a:pPr lvl="0" eaLnBrk="0" fontAlgn="base" hangingPunct="0">
              <a:spcBef>
                <a:spcPct val="0"/>
              </a:spcBef>
              <a:spcAft>
                <a:spcPct val="0"/>
              </a:spcAft>
            </a:pPr>
            <a:endParaRPr lang="fr-CA" sz="2000" dirty="0" smtClean="0">
              <a:latin typeface="Arial" pitchFamily="34" charset="0"/>
              <a:cs typeface="Arial" pitchFamily="34" charset="0"/>
            </a:endParaRPr>
          </a:p>
          <a:p>
            <a:pPr lvl="0" eaLnBrk="0" fontAlgn="base" hangingPunct="0">
              <a:spcBef>
                <a:spcPct val="0"/>
              </a:spcBef>
              <a:spcAft>
                <a:spcPct val="0"/>
              </a:spcAft>
            </a:pPr>
            <a:r>
              <a:rPr lang="fr-CA" sz="2000" dirty="0" smtClean="0">
                <a:latin typeface="Arial" pitchFamily="34" charset="0"/>
                <a:cs typeface="Arial" pitchFamily="34" charset="0"/>
              </a:rPr>
              <a:t>Exemples: Log de 1000 = 3 car 10 </a:t>
            </a:r>
            <a:r>
              <a:rPr lang="fr-CA" sz="2000" baseline="30000" dirty="0" smtClean="0">
                <a:latin typeface="Arial" pitchFamily="34" charset="0"/>
                <a:cs typeface="Arial" pitchFamily="34" charset="0"/>
              </a:rPr>
              <a:t>3 </a:t>
            </a:r>
            <a:r>
              <a:rPr lang="fr-CA" sz="2000" dirty="0" smtClean="0">
                <a:latin typeface="Arial" pitchFamily="34" charset="0"/>
                <a:cs typeface="Arial" pitchFamily="34" charset="0"/>
              </a:rPr>
              <a:t>= 1000 </a:t>
            </a:r>
          </a:p>
          <a:p>
            <a:pPr lvl="0" eaLnBrk="0" fontAlgn="base" hangingPunct="0">
              <a:spcBef>
                <a:spcPct val="0"/>
              </a:spcBef>
              <a:spcAft>
                <a:spcPct val="0"/>
              </a:spcAft>
            </a:pPr>
            <a:r>
              <a:rPr lang="fr-CA" sz="2000" dirty="0" smtClean="0">
                <a:latin typeface="Arial" pitchFamily="34" charset="0"/>
                <a:cs typeface="Arial" pitchFamily="34" charset="0"/>
              </a:rPr>
              <a:t>Log de 2 = 0,30103 car 10 </a:t>
            </a:r>
            <a:r>
              <a:rPr lang="fr-CA" sz="2000" baseline="30000" dirty="0" smtClean="0">
                <a:latin typeface="Arial" pitchFamily="34" charset="0"/>
                <a:cs typeface="Arial" pitchFamily="34" charset="0"/>
              </a:rPr>
              <a:t>0,30103</a:t>
            </a:r>
            <a:r>
              <a:rPr lang="fr-CA" sz="2000" dirty="0" smtClean="0">
                <a:latin typeface="Arial" pitchFamily="34" charset="0"/>
                <a:cs typeface="Arial" pitchFamily="34" charset="0"/>
              </a:rPr>
              <a:t> =  2</a:t>
            </a:r>
            <a:endParaRPr kumimoji="0" lang="fr-CA"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Titre 1"/>
          <p:cNvSpPr txBox="1">
            <a:spLocks/>
          </p:cNvSpPr>
          <p:nvPr/>
        </p:nvSpPr>
        <p:spPr>
          <a:xfrm>
            <a:off x="457200" y="44624"/>
            <a:ext cx="8229600" cy="1143000"/>
          </a:xfrm>
          <a:prstGeom prst="rect">
            <a:avLst/>
          </a:prstGeom>
          <a:ln>
            <a:solidFill>
              <a:schemeClr val="tx1"/>
            </a:solidFill>
          </a:ln>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CA" sz="3200" b="0" i="0" u="none" strike="noStrike" kern="1200" cap="none" spc="0" normalizeH="0" baseline="0" noProof="0" dirty="0" smtClean="0">
                <a:ln>
                  <a:noFill/>
                </a:ln>
                <a:solidFill>
                  <a:srgbClr val="0070C0"/>
                </a:solidFill>
                <a:effectLst/>
                <a:uLnTx/>
                <a:uFillTx/>
                <a:latin typeface="Arial" pitchFamily="34" charset="0"/>
                <a:ea typeface="+mj-ea"/>
                <a:cs typeface="Arial" pitchFamily="34" charset="0"/>
              </a:rPr>
              <a:t>Les antennes Log-périodiques: </a:t>
            </a:r>
            <a:r>
              <a:rPr lang="fr-CA" sz="3200" dirty="0" smtClean="0">
                <a:solidFill>
                  <a:srgbClr val="0070C0"/>
                </a:solidFill>
                <a:latin typeface="Arial" pitchFamily="34" charset="0"/>
                <a:ea typeface="+mj-ea"/>
                <a:cs typeface="Arial" pitchFamily="34" charset="0"/>
              </a:rPr>
              <a:t>Théorie 1</a:t>
            </a:r>
            <a:endParaRPr kumimoji="0" lang="fr-CA" sz="3200" b="0" i="0" u="none" strike="noStrike" kern="1200" cap="none" spc="0" normalizeH="0" baseline="0" noProof="0" dirty="0">
              <a:ln>
                <a:noFill/>
              </a:ln>
              <a:solidFill>
                <a:srgbClr val="0070C0"/>
              </a:solidFill>
              <a:effectLst/>
              <a:uLnTx/>
              <a:uFillTx/>
              <a:latin typeface="Arial" pitchFamily="34" charset="0"/>
              <a:ea typeface="+mj-ea"/>
              <a:cs typeface="Arial" pitchFamily="34"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1"/>
          <p:cNvSpPr txBox="1">
            <a:spLocks/>
          </p:cNvSpPr>
          <p:nvPr/>
        </p:nvSpPr>
        <p:spPr>
          <a:xfrm>
            <a:off x="457200" y="44624"/>
            <a:ext cx="8229600" cy="1143000"/>
          </a:xfrm>
          <a:prstGeom prst="rect">
            <a:avLst/>
          </a:prstGeom>
          <a:ln>
            <a:solidFill>
              <a:schemeClr val="tx1"/>
            </a:solidFill>
          </a:ln>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CA" sz="3200" b="0" i="0" u="none" strike="noStrike" kern="1200" cap="none" spc="0" normalizeH="0" baseline="0" noProof="0" dirty="0" smtClean="0">
                <a:ln>
                  <a:noFill/>
                </a:ln>
                <a:solidFill>
                  <a:srgbClr val="0070C0"/>
                </a:solidFill>
                <a:effectLst/>
                <a:uLnTx/>
                <a:uFillTx/>
                <a:latin typeface="Arial" pitchFamily="34" charset="0"/>
                <a:ea typeface="+mj-ea"/>
                <a:cs typeface="Arial" pitchFamily="34" charset="0"/>
              </a:rPr>
              <a:t>Les antennes Log-périodiques: </a:t>
            </a:r>
            <a:r>
              <a:rPr lang="fr-CA" sz="3200" dirty="0" smtClean="0">
                <a:solidFill>
                  <a:srgbClr val="0070C0"/>
                </a:solidFill>
                <a:latin typeface="Arial" pitchFamily="34" charset="0"/>
                <a:ea typeface="+mj-ea"/>
                <a:cs typeface="Arial" pitchFamily="34" charset="0"/>
              </a:rPr>
              <a:t>Théorie 2</a:t>
            </a:r>
            <a:endParaRPr kumimoji="0" lang="fr-CA" sz="3200" b="0" i="0" u="none" strike="noStrike" kern="1200" cap="none" spc="0" normalizeH="0" baseline="0" noProof="0" dirty="0">
              <a:ln>
                <a:noFill/>
              </a:ln>
              <a:solidFill>
                <a:srgbClr val="0070C0"/>
              </a:solidFill>
              <a:effectLst/>
              <a:uLnTx/>
              <a:uFillTx/>
              <a:latin typeface="Arial" pitchFamily="34" charset="0"/>
              <a:ea typeface="+mj-ea"/>
              <a:cs typeface="Arial" pitchFamily="34" charset="0"/>
            </a:endParaRPr>
          </a:p>
        </p:txBody>
      </p:sp>
      <p:sp>
        <p:nvSpPr>
          <p:cNvPr id="5122" name="Rectangle 2"/>
          <p:cNvSpPr>
            <a:spLocks noChangeArrowheads="1"/>
          </p:cNvSpPr>
          <p:nvPr/>
        </p:nvSpPr>
        <p:spPr bwMode="auto">
          <a:xfrm>
            <a:off x="179512" y="1502790"/>
            <a:ext cx="8784976" cy="470898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CA"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La longueur des dipôles de la Log-Périodique ainsi que leurs espacements sont en progression géométrique.</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CA"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CA"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Il semble alors aisé de calculer la longueur et l’espacement des dipôles en partant de la longueur du plus court et en multipliant toujours par le même nombre. La longueur du premier dipôle est déterminée par la fréquence la plus haute, mais comment déterminer le multiplicateur ? Tout le problème du calcul des éléments de cette antenne est résumé par cette question fondamentale.</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fr-CA" sz="2000" b="0" i="0" u="none" strike="noStrike" cap="none" normalizeH="0" baseline="0" dirty="0" smtClean="0">
              <a:ln>
                <a:noFill/>
              </a:ln>
              <a:solidFill>
                <a:schemeClr val="tx1"/>
              </a:solidFill>
              <a:effectLst/>
              <a:latin typeface="Arial" pitchFamily="34" charset="0"/>
              <a:cs typeface="Arial" pitchFamily="34" charset="0"/>
            </a:endParaRPr>
          </a:p>
          <a:p>
            <a:pPr marL="457200" marR="0" lvl="0" indent="-457200" algn="l" defTabSz="914400" rtl="0" eaLnBrk="0" fontAlgn="base" latinLnBrk="0" hangingPunct="0">
              <a:lnSpc>
                <a:spcPct val="100000"/>
              </a:lnSpc>
              <a:spcBef>
                <a:spcPct val="0"/>
              </a:spcBef>
              <a:spcAft>
                <a:spcPct val="0"/>
              </a:spcAft>
              <a:buClrTx/>
              <a:buSzTx/>
              <a:buFontTx/>
              <a:buAutoNum type="arabicPeriod"/>
              <a:tabLst/>
            </a:pPr>
            <a:r>
              <a:rPr kumimoji="0" lang="fr-CA"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Connaissant la longueur du plus court dipôle et celle du plus long,</a:t>
            </a:r>
          </a:p>
          <a:p>
            <a:pPr marL="457200" marR="0" lvl="0" indent="-457200" algn="l" defTabSz="914400" rtl="0" eaLnBrk="0" fontAlgn="base" latinLnBrk="0" hangingPunct="0">
              <a:lnSpc>
                <a:spcPct val="100000"/>
              </a:lnSpc>
              <a:spcBef>
                <a:spcPct val="0"/>
              </a:spcBef>
              <a:spcAft>
                <a:spcPct val="0"/>
              </a:spcAft>
              <a:buClrTx/>
              <a:buSzTx/>
              <a:tabLst/>
            </a:pPr>
            <a:r>
              <a:rPr kumimoji="0" lang="fr-CA"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combien d’éléments intermédiaires doit-on placer ?</a:t>
            </a:r>
          </a:p>
          <a:p>
            <a:pPr marL="457200" marR="0" lvl="0" indent="-457200" algn="l" defTabSz="914400" rtl="0" eaLnBrk="0" fontAlgn="base" latinLnBrk="0" hangingPunct="0">
              <a:lnSpc>
                <a:spcPct val="100000"/>
              </a:lnSpc>
              <a:spcBef>
                <a:spcPct val="0"/>
              </a:spcBef>
              <a:spcAft>
                <a:spcPct val="0"/>
              </a:spcAft>
              <a:buClrTx/>
              <a:buSzTx/>
              <a:buFontTx/>
              <a:buAutoNum type="arabicPeriod"/>
              <a:tabLst/>
            </a:pPr>
            <a:endParaRPr kumimoji="0" lang="fr-CA"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CA"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2. </a:t>
            </a:r>
            <a:r>
              <a:rPr kumimoji="0" lang="fr-CA" sz="2000" b="0" i="0" u="none" strike="noStrike" cap="none" normalizeH="0" dirty="0" smtClean="0">
                <a:ln>
                  <a:noFill/>
                </a:ln>
                <a:solidFill>
                  <a:schemeClr val="tx1"/>
                </a:solidFill>
                <a:effectLst/>
                <a:latin typeface="Arial" pitchFamily="34" charset="0"/>
                <a:ea typeface="Times New Roman" pitchFamily="18" charset="0"/>
                <a:cs typeface="Arial" pitchFamily="34" charset="0"/>
              </a:rPr>
              <a:t>  </a:t>
            </a:r>
            <a:r>
              <a:rPr kumimoji="0" lang="fr-CA"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Lorsqu’on a décidé du nombre d’éléments à placer comment déterminer </a:t>
            </a:r>
            <a:r>
              <a:rPr lang="fr-CA" sz="2000" dirty="0" smtClean="0">
                <a:latin typeface="Arial" pitchFamily="34" charset="0"/>
                <a:ea typeface="Times New Roman" pitchFamily="18" charset="0"/>
                <a:cs typeface="Arial" pitchFamily="34" charset="0"/>
              </a:rPr>
              <a:t>        </a:t>
            </a:r>
            <a:r>
              <a:rPr kumimoji="0" lang="fr-CA"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le multiplicateur appelé « raison » de la progression ?</a:t>
            </a:r>
            <a:endParaRPr kumimoji="0" lang="fr-CA"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1"/>
          <p:cNvSpPr txBox="1">
            <a:spLocks/>
          </p:cNvSpPr>
          <p:nvPr/>
        </p:nvSpPr>
        <p:spPr>
          <a:xfrm>
            <a:off x="457200" y="44624"/>
            <a:ext cx="8229600" cy="1143000"/>
          </a:xfrm>
          <a:prstGeom prst="rect">
            <a:avLst/>
          </a:prstGeom>
          <a:ln>
            <a:solidFill>
              <a:schemeClr val="tx1"/>
            </a:solidFill>
          </a:ln>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CA" sz="3200" b="0" i="0" u="none" strike="noStrike" kern="1200" cap="none" spc="0" normalizeH="0" baseline="0" noProof="0" dirty="0" smtClean="0">
                <a:ln>
                  <a:noFill/>
                </a:ln>
                <a:solidFill>
                  <a:srgbClr val="0070C0"/>
                </a:solidFill>
                <a:effectLst/>
                <a:uLnTx/>
                <a:uFillTx/>
                <a:latin typeface="Arial" pitchFamily="34" charset="0"/>
                <a:ea typeface="+mj-ea"/>
                <a:cs typeface="Arial" pitchFamily="34" charset="0"/>
              </a:rPr>
              <a:t>Les antennes Log-périodiques: </a:t>
            </a:r>
            <a:r>
              <a:rPr lang="fr-CA" sz="3200" dirty="0" smtClean="0">
                <a:solidFill>
                  <a:srgbClr val="0070C0"/>
                </a:solidFill>
                <a:latin typeface="Arial" pitchFamily="34" charset="0"/>
                <a:ea typeface="+mj-ea"/>
                <a:cs typeface="Arial" pitchFamily="34" charset="0"/>
              </a:rPr>
              <a:t>Théorie 3</a:t>
            </a:r>
            <a:endParaRPr kumimoji="0" lang="fr-CA" sz="3200" b="0" i="0" u="none" strike="noStrike" kern="1200" cap="none" spc="0" normalizeH="0" baseline="0" noProof="0" dirty="0">
              <a:ln>
                <a:noFill/>
              </a:ln>
              <a:solidFill>
                <a:srgbClr val="0070C0"/>
              </a:solidFill>
              <a:effectLst/>
              <a:uLnTx/>
              <a:uFillTx/>
              <a:latin typeface="Arial" pitchFamily="34" charset="0"/>
              <a:ea typeface="+mj-ea"/>
              <a:cs typeface="Arial" pitchFamily="34" charset="0"/>
            </a:endParaRPr>
          </a:p>
        </p:txBody>
      </p:sp>
      <p:sp>
        <p:nvSpPr>
          <p:cNvPr id="3073" name="Rectangle 1"/>
          <p:cNvSpPr>
            <a:spLocks noChangeArrowheads="1"/>
          </p:cNvSpPr>
          <p:nvPr/>
        </p:nvSpPr>
        <p:spPr bwMode="auto">
          <a:xfrm>
            <a:off x="323528" y="1478389"/>
            <a:ext cx="8568952" cy="501675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fr-CA"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De la première réponse dépend le gain de l’antenne mais aussi sa longueur totale. En fait on a le choix en restant dans des proportions raisonnables.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fr-CA"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CA"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Il est bien plus difficile de répondre à la seconde. Par exemple nous avons décidé qu’il y aurait 4 éléments intermédiaires, ce qui donne </a:t>
            </a:r>
            <a:r>
              <a:rPr kumimoji="0" lang="fr-CA" sz="2000" b="0" i="0" u="none" strike="noStrike" cap="none" normalizeH="0" baseline="0" dirty="0" smtClean="0">
                <a:ln>
                  <a:noFill/>
                </a:ln>
                <a:solidFill>
                  <a:srgbClr val="FF0000"/>
                </a:solidFill>
                <a:effectLst/>
                <a:latin typeface="Arial" pitchFamily="34" charset="0"/>
                <a:ea typeface="Times New Roman" pitchFamily="18" charset="0"/>
                <a:cs typeface="Arial" pitchFamily="34" charset="0"/>
              </a:rPr>
              <a:t>6 éléments </a:t>
            </a:r>
            <a:r>
              <a:rPr kumimoji="0" lang="fr-CA"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en tout. Décidons également que nous voulons couvrir la gamme de fréquences de 14 à 29,7 MHz, soit un rapport </a:t>
            </a:r>
            <a:r>
              <a:rPr kumimoji="0" lang="fr-CA"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F</a:t>
            </a:r>
            <a:r>
              <a:rPr kumimoji="0" lang="fr-CA" sz="2000" b="0" i="0" u="none" strike="noStrike" cap="none" normalizeH="0" baseline="-30000" dirty="0" err="1" smtClean="0">
                <a:ln>
                  <a:noFill/>
                </a:ln>
                <a:solidFill>
                  <a:schemeClr val="tx1"/>
                </a:solidFill>
                <a:effectLst/>
                <a:latin typeface="Arial" pitchFamily="34" charset="0"/>
                <a:ea typeface="Times New Roman" pitchFamily="18" charset="0"/>
                <a:cs typeface="Arial" pitchFamily="34" charset="0"/>
              </a:rPr>
              <a:t>max</a:t>
            </a:r>
            <a:r>
              <a:rPr kumimoji="0" lang="fr-CA"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a:t>
            </a:r>
            <a:r>
              <a:rPr kumimoji="0" lang="fr-CA"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F</a:t>
            </a:r>
            <a:r>
              <a:rPr kumimoji="0" lang="fr-CA" sz="2000" b="0" i="0" u="none" strike="noStrike" cap="none" normalizeH="0" baseline="-30000" dirty="0" err="1" smtClean="0">
                <a:ln>
                  <a:noFill/>
                </a:ln>
                <a:solidFill>
                  <a:schemeClr val="tx1"/>
                </a:solidFill>
                <a:effectLst/>
                <a:latin typeface="Arial" pitchFamily="34" charset="0"/>
                <a:ea typeface="Times New Roman" pitchFamily="18" charset="0"/>
                <a:cs typeface="Arial" pitchFamily="34" charset="0"/>
              </a:rPr>
              <a:t>min</a:t>
            </a:r>
            <a:r>
              <a:rPr kumimoji="0" lang="fr-CA"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égal à 2,12 fois. Quel est le multiplicateur qui partant de 5,05m nous conduira à 10,71m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fr-CA"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CA"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S’il s’agissait d’une progression arithmétique ce serait très facile : pour passer de 5,05 à 10,71 il faut ajouter 5,66. Sachant qu’il y a 6 éléments et donc qu’on a ajouté 5 fois le nombre, cela veut dire qu’à chaque fois nous avons ajouté 5,66/5 = 1,132. La « raison » de notre progression arithmétique serai 1,132. Oui, mais hélas il s’agit d’une progression </a:t>
            </a:r>
            <a:r>
              <a:rPr kumimoji="0" lang="fr-CA" sz="2000" b="0" i="0" u="none" strike="noStrike" cap="none" normalizeH="0" baseline="0" dirty="0" smtClean="0">
                <a:ln>
                  <a:noFill/>
                </a:ln>
                <a:solidFill>
                  <a:srgbClr val="FF0000"/>
                </a:solidFill>
                <a:effectLst/>
                <a:latin typeface="Arial" pitchFamily="34" charset="0"/>
                <a:ea typeface="Times New Roman" pitchFamily="18" charset="0"/>
                <a:cs typeface="Arial" pitchFamily="34" charset="0"/>
              </a:rPr>
              <a:t>GEOMETRIQUE</a:t>
            </a:r>
            <a:r>
              <a:rPr kumimoji="0" lang="fr-CA"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endParaRPr kumimoji="0" lang="fr-CA"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1"/>
          <p:cNvSpPr txBox="1">
            <a:spLocks/>
          </p:cNvSpPr>
          <p:nvPr/>
        </p:nvSpPr>
        <p:spPr>
          <a:xfrm>
            <a:off x="457200" y="44624"/>
            <a:ext cx="8229600" cy="1143000"/>
          </a:xfrm>
          <a:prstGeom prst="rect">
            <a:avLst/>
          </a:prstGeom>
          <a:ln>
            <a:solidFill>
              <a:schemeClr val="tx1"/>
            </a:solidFill>
          </a:ln>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CA" sz="3200" b="0" i="0" u="none" strike="noStrike" kern="1200" cap="none" spc="0" normalizeH="0" baseline="0" noProof="0" dirty="0" smtClean="0">
                <a:ln>
                  <a:noFill/>
                </a:ln>
                <a:solidFill>
                  <a:srgbClr val="0070C0"/>
                </a:solidFill>
                <a:effectLst/>
                <a:uLnTx/>
                <a:uFillTx/>
                <a:latin typeface="Arial" pitchFamily="34" charset="0"/>
                <a:ea typeface="+mj-ea"/>
                <a:cs typeface="Arial" pitchFamily="34" charset="0"/>
              </a:rPr>
              <a:t>Les antennes Log-périodiques: </a:t>
            </a:r>
            <a:r>
              <a:rPr lang="fr-CA" sz="3200" dirty="0" smtClean="0">
                <a:solidFill>
                  <a:srgbClr val="0070C0"/>
                </a:solidFill>
                <a:latin typeface="Arial" pitchFamily="34" charset="0"/>
                <a:ea typeface="+mj-ea"/>
                <a:cs typeface="Arial" pitchFamily="34" charset="0"/>
              </a:rPr>
              <a:t>Théorie 4</a:t>
            </a:r>
            <a:endParaRPr kumimoji="0" lang="fr-CA" sz="3200" b="0" i="0" u="none" strike="noStrike" kern="1200" cap="none" spc="0" normalizeH="0" baseline="0" noProof="0" dirty="0">
              <a:ln>
                <a:noFill/>
              </a:ln>
              <a:solidFill>
                <a:srgbClr val="0070C0"/>
              </a:solidFill>
              <a:effectLst/>
              <a:uLnTx/>
              <a:uFillTx/>
              <a:latin typeface="Arial" pitchFamily="34" charset="0"/>
              <a:ea typeface="+mj-ea"/>
              <a:cs typeface="Arial" pitchFamily="34" charset="0"/>
            </a:endParaRPr>
          </a:p>
        </p:txBody>
      </p:sp>
      <p:sp>
        <p:nvSpPr>
          <p:cNvPr id="4097" name="Rectangle 1"/>
          <p:cNvSpPr>
            <a:spLocks noChangeArrowheads="1"/>
          </p:cNvSpPr>
          <p:nvPr/>
        </p:nvSpPr>
        <p:spPr bwMode="auto">
          <a:xfrm>
            <a:off x="251520" y="1190937"/>
            <a:ext cx="8712968" cy="560153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CA"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C’est là qu’intervient le logarithme. Il permet d’effectuer des calculs en remplaçant les multiplications par des additions ! Reprenons notre raisonnement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fr-CA"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Arial" pitchFamily="34" charset="0"/>
              <a:buChar char="•"/>
              <a:tabLst/>
            </a:pPr>
            <a:r>
              <a:rPr kumimoji="0" lang="fr-CA"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Le rapport entre les fréquences est toujours 2,12. Le logarithme de 2,12 est : 0,326</a:t>
            </a:r>
          </a:p>
          <a:p>
            <a:pPr marL="0" marR="0" lvl="0" indent="0" algn="l" defTabSz="914400" rtl="0" eaLnBrk="0" fontAlgn="base" latinLnBrk="0" hangingPunct="0">
              <a:lnSpc>
                <a:spcPct val="100000"/>
              </a:lnSpc>
              <a:spcBef>
                <a:spcPct val="0"/>
              </a:spcBef>
              <a:spcAft>
                <a:spcPct val="0"/>
              </a:spcAft>
              <a:buClrTx/>
              <a:buSzTx/>
              <a:buFont typeface="Arial" pitchFamily="34" charset="0"/>
              <a:buChar char="•"/>
              <a:tabLst/>
            </a:pPr>
            <a:endParaRPr kumimoji="0" lang="fr-CA"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Arial" pitchFamily="34" charset="0"/>
              <a:buChar char="•"/>
              <a:tabLst/>
            </a:pPr>
            <a:r>
              <a:rPr kumimoji="0" lang="fr-CA"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Divisons le par 5, comme dans le cas précédent. Cela donne : 0,065</a:t>
            </a:r>
          </a:p>
          <a:p>
            <a:pPr marL="0" marR="0" lvl="0" indent="0" algn="l" defTabSz="914400" rtl="0" eaLnBrk="0" fontAlgn="base" latinLnBrk="0" hangingPunct="0">
              <a:lnSpc>
                <a:spcPct val="100000"/>
              </a:lnSpc>
              <a:spcBef>
                <a:spcPct val="0"/>
              </a:spcBef>
              <a:spcAft>
                <a:spcPct val="0"/>
              </a:spcAft>
              <a:buClrTx/>
              <a:buSzTx/>
              <a:buFont typeface="Arial" pitchFamily="34" charset="0"/>
              <a:buChar char="•"/>
              <a:tabLst/>
            </a:pPr>
            <a:endParaRPr kumimoji="0" lang="fr-CA"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Arial" pitchFamily="34" charset="0"/>
              <a:buChar char="•"/>
              <a:tabLst/>
            </a:pPr>
            <a:r>
              <a:rPr kumimoji="0" lang="fr-CA"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Ce nombre n’est pas le multiplicateur attendu, mais le LOGARITHME de ce nombre.</a:t>
            </a:r>
          </a:p>
          <a:p>
            <a:pPr marL="0" marR="0" lvl="0" indent="0" algn="l" defTabSz="914400" rtl="0" eaLnBrk="0" fontAlgn="base" latinLnBrk="0" hangingPunct="0">
              <a:lnSpc>
                <a:spcPct val="100000"/>
              </a:lnSpc>
              <a:spcBef>
                <a:spcPct val="0"/>
              </a:spcBef>
              <a:spcAft>
                <a:spcPct val="0"/>
              </a:spcAft>
              <a:buClrTx/>
              <a:buSzTx/>
              <a:buFont typeface="Arial" pitchFamily="34" charset="0"/>
              <a:buChar char="•"/>
              <a:tabLst/>
            </a:pPr>
            <a:endParaRPr kumimoji="0" lang="fr-CA"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 typeface="Arial" pitchFamily="34" charset="0"/>
              <a:buChar char="•"/>
              <a:tabLst/>
            </a:pPr>
            <a:r>
              <a:rPr kumimoji="0" lang="fr-CA"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Comme nous avons utilisé les LOG à base 10 le multiplicateur sera égal à 10</a:t>
            </a:r>
            <a:r>
              <a:rPr kumimoji="0" lang="fr-CA" sz="2000" b="0" i="0" u="none" strike="noStrike" cap="none" normalizeH="0" baseline="30000" dirty="0" smtClean="0">
                <a:ln>
                  <a:noFill/>
                </a:ln>
                <a:solidFill>
                  <a:schemeClr val="tx1"/>
                </a:solidFill>
                <a:effectLst/>
                <a:latin typeface="Arial" pitchFamily="34" charset="0"/>
                <a:ea typeface="Times New Roman" pitchFamily="18" charset="0"/>
                <a:cs typeface="Arial" pitchFamily="34" charset="0"/>
              </a:rPr>
              <a:t> 0,065</a:t>
            </a:r>
            <a:r>
              <a:rPr kumimoji="0" lang="fr-CA"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Sur la plupart des calculettes il suffira de taper [Shift] [log]. Si on avait utilisé les logarithmes Népériens notés [ln], on utiliserait [</a:t>
            </a:r>
            <a:r>
              <a:rPr kumimoji="0" lang="fr-CA" sz="2000" b="0" i="0" u="none" strike="noStrike" cap="none" normalizeH="0" baseline="0" dirty="0" err="1" smtClean="0">
                <a:ln>
                  <a:noFill/>
                </a:ln>
                <a:solidFill>
                  <a:schemeClr val="tx1"/>
                </a:solidFill>
                <a:effectLst/>
                <a:latin typeface="Arial" pitchFamily="34" charset="0"/>
                <a:ea typeface="Times New Roman" pitchFamily="18" charset="0"/>
                <a:cs typeface="Arial" pitchFamily="34" charset="0"/>
              </a:rPr>
              <a:t>exp</a:t>
            </a:r>
            <a:r>
              <a:rPr kumimoji="0" lang="fr-CA"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l’exponentielle, qui s’obtient généralement en tapant sur les touches [Shift][ln], cette fois. Cela nous donne dans les 2 cas: 1,162.</a:t>
            </a:r>
          </a:p>
          <a:p>
            <a:pPr marL="0" marR="0" lvl="0" indent="0" algn="l" defTabSz="914400" rtl="0" eaLnBrk="0" fontAlgn="base" latinLnBrk="0" hangingPunct="0">
              <a:lnSpc>
                <a:spcPct val="100000"/>
              </a:lnSpc>
              <a:spcBef>
                <a:spcPct val="0"/>
              </a:spcBef>
              <a:spcAft>
                <a:spcPct val="0"/>
              </a:spcAft>
              <a:buClrTx/>
              <a:buSzTx/>
              <a:tabLst/>
            </a:pPr>
            <a:endParaRPr kumimoji="0" lang="fr-CA"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5" name="Rectangle 1"/>
          <p:cNvSpPr>
            <a:spLocks noChangeArrowheads="1"/>
          </p:cNvSpPr>
          <p:nvPr/>
        </p:nvSpPr>
        <p:spPr bwMode="auto">
          <a:xfrm>
            <a:off x="323528" y="1723751"/>
            <a:ext cx="8568952" cy="409342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pPr>
            <a:r>
              <a:rPr kumimoji="0" lang="fr-CA"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C’est le nombre que nous cherchons, mais… comme la plupart des </a:t>
            </a:r>
            <a:r>
              <a:rPr lang="fr-CA" sz="2000" dirty="0" smtClean="0">
                <a:latin typeface="Arial" pitchFamily="34" charset="0"/>
                <a:ea typeface="Times New Roman" pitchFamily="18" charset="0"/>
                <a:cs typeface="Arial" pitchFamily="34" charset="0"/>
              </a:rPr>
              <a:t>auteurs</a:t>
            </a:r>
            <a:r>
              <a:rPr kumimoji="0" lang="fr-CA"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préfèrent partir du plus grand élément et en divisant, il faudra prendre 1/1,162 soit 0,86</a:t>
            </a:r>
          </a:p>
          <a:p>
            <a:pPr marL="0" marR="0" lvl="0" indent="0" algn="l" defTabSz="914400" rtl="0" eaLnBrk="1" fontAlgn="base" latinLnBrk="0" hangingPunct="1">
              <a:lnSpc>
                <a:spcPct val="100000"/>
              </a:lnSpc>
              <a:spcBef>
                <a:spcPct val="0"/>
              </a:spcBef>
              <a:spcAft>
                <a:spcPct val="0"/>
              </a:spcAft>
              <a:buClrTx/>
              <a:buSzTx/>
              <a:buFont typeface="Arial" pitchFamily="34" charset="0"/>
              <a:buChar char="•"/>
              <a:tabLst/>
            </a:pPr>
            <a:endParaRPr kumimoji="0" lang="fr-CA"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CA"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Vérifions notre résultat :</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fr-CA" sz="2000" b="0" i="0" u="none" strike="noStrike" cap="none" normalizeH="0" baseline="0" dirty="0" smtClean="0">
              <a:ln>
                <a:noFill/>
              </a:ln>
              <a:solidFill>
                <a:schemeClr val="tx1"/>
              </a:solidFill>
              <a:effectLst/>
              <a:latin typeface="Arial" pitchFamily="34" charset="0"/>
              <a:cs typeface="Arial" pitchFamily="34" charset="0"/>
            </a:endParaRPr>
          </a:p>
          <a:p>
            <a:pPr marL="457200" marR="0" lvl="0" indent="-457200" algn="l" defTabSz="914400" rtl="0" eaLnBrk="0" fontAlgn="base" latinLnBrk="0" hangingPunct="0">
              <a:lnSpc>
                <a:spcPct val="100000"/>
              </a:lnSpc>
              <a:spcBef>
                <a:spcPct val="0"/>
              </a:spcBef>
              <a:spcAft>
                <a:spcPct val="0"/>
              </a:spcAft>
              <a:buClrTx/>
              <a:buSzTx/>
              <a:tabLst/>
            </a:pPr>
            <a:r>
              <a:rPr kumimoji="0" lang="fr-CA" sz="2000" b="0" i="1" u="none" strike="noStrike" cap="none" normalizeH="0" baseline="0" dirty="0" smtClean="0">
                <a:ln>
                  <a:noFill/>
                </a:ln>
                <a:solidFill>
                  <a:schemeClr val="tx1"/>
                </a:solidFill>
                <a:effectLst/>
                <a:latin typeface="Arial" pitchFamily="34" charset="0"/>
                <a:ea typeface="Times New Roman" pitchFamily="18" charset="0"/>
                <a:cs typeface="Arial" pitchFamily="34" charset="0"/>
              </a:rPr>
              <a:t>	</a:t>
            </a:r>
            <a:r>
              <a:rPr kumimoji="0" lang="fr-CA" sz="2000" b="0" i="1" u="none" strike="noStrike" cap="none" normalizeH="0" baseline="0" dirty="0" smtClean="0">
                <a:ln>
                  <a:noFill/>
                </a:ln>
                <a:solidFill>
                  <a:srgbClr val="FF0000"/>
                </a:solidFill>
                <a:effectLst/>
                <a:latin typeface="Arial" pitchFamily="34" charset="0"/>
                <a:ea typeface="Times New Roman" pitchFamily="18" charset="0"/>
                <a:cs typeface="Arial" pitchFamily="34" charset="0"/>
              </a:rPr>
              <a:t>1. 10,71 x 0,86 = 9,21</a:t>
            </a:r>
            <a:br>
              <a:rPr kumimoji="0" lang="fr-CA" sz="2000" b="0" i="1" u="none" strike="noStrike" cap="none" normalizeH="0" baseline="0" dirty="0" smtClean="0">
                <a:ln>
                  <a:noFill/>
                </a:ln>
                <a:solidFill>
                  <a:srgbClr val="FF0000"/>
                </a:solidFill>
                <a:effectLst/>
                <a:latin typeface="Arial" pitchFamily="34" charset="0"/>
                <a:ea typeface="Times New Roman" pitchFamily="18" charset="0"/>
                <a:cs typeface="Arial" pitchFamily="34" charset="0"/>
              </a:rPr>
            </a:br>
            <a:r>
              <a:rPr kumimoji="0" lang="fr-CA" sz="2000" b="0" i="1" u="none" strike="noStrike" cap="none" normalizeH="0" baseline="0" dirty="0" smtClean="0">
                <a:ln>
                  <a:noFill/>
                </a:ln>
                <a:solidFill>
                  <a:srgbClr val="FF0000"/>
                </a:solidFill>
                <a:effectLst/>
                <a:latin typeface="Arial" pitchFamily="34" charset="0"/>
                <a:ea typeface="Times New Roman" pitchFamily="18" charset="0"/>
                <a:cs typeface="Arial" pitchFamily="34" charset="0"/>
              </a:rPr>
              <a:t>2. 9,21 x 0,86 = 7,92</a:t>
            </a:r>
            <a:br>
              <a:rPr kumimoji="0" lang="fr-CA" sz="2000" b="0" i="1" u="none" strike="noStrike" cap="none" normalizeH="0" baseline="0" dirty="0" smtClean="0">
                <a:ln>
                  <a:noFill/>
                </a:ln>
                <a:solidFill>
                  <a:srgbClr val="FF0000"/>
                </a:solidFill>
                <a:effectLst/>
                <a:latin typeface="Arial" pitchFamily="34" charset="0"/>
                <a:ea typeface="Times New Roman" pitchFamily="18" charset="0"/>
                <a:cs typeface="Arial" pitchFamily="34" charset="0"/>
              </a:rPr>
            </a:br>
            <a:r>
              <a:rPr kumimoji="0" lang="fr-CA" sz="2000" b="0" i="1" u="none" strike="noStrike" cap="none" normalizeH="0" baseline="0" dirty="0" smtClean="0">
                <a:ln>
                  <a:noFill/>
                </a:ln>
                <a:solidFill>
                  <a:srgbClr val="FF0000"/>
                </a:solidFill>
                <a:effectLst/>
                <a:latin typeface="Arial" pitchFamily="34" charset="0"/>
                <a:ea typeface="Times New Roman" pitchFamily="18" charset="0"/>
                <a:cs typeface="Arial" pitchFamily="34" charset="0"/>
              </a:rPr>
              <a:t>3. 7,92 x 0,86 = 6,81</a:t>
            </a:r>
            <a:br>
              <a:rPr kumimoji="0" lang="fr-CA" sz="2000" b="0" i="1" u="none" strike="noStrike" cap="none" normalizeH="0" baseline="0" dirty="0" smtClean="0">
                <a:ln>
                  <a:noFill/>
                </a:ln>
                <a:solidFill>
                  <a:srgbClr val="FF0000"/>
                </a:solidFill>
                <a:effectLst/>
                <a:latin typeface="Arial" pitchFamily="34" charset="0"/>
                <a:ea typeface="Times New Roman" pitchFamily="18" charset="0"/>
                <a:cs typeface="Arial" pitchFamily="34" charset="0"/>
              </a:rPr>
            </a:br>
            <a:r>
              <a:rPr kumimoji="0" lang="fr-CA" sz="2000" b="0" i="1" u="none" strike="noStrike" cap="none" normalizeH="0" baseline="0" dirty="0" smtClean="0">
                <a:ln>
                  <a:noFill/>
                </a:ln>
                <a:solidFill>
                  <a:srgbClr val="FF0000"/>
                </a:solidFill>
                <a:effectLst/>
                <a:latin typeface="Arial" pitchFamily="34" charset="0"/>
                <a:ea typeface="Times New Roman" pitchFamily="18" charset="0"/>
                <a:cs typeface="Arial" pitchFamily="34" charset="0"/>
              </a:rPr>
              <a:t>4. 6,81 x 0,86 = 5,85</a:t>
            </a:r>
            <a:br>
              <a:rPr kumimoji="0" lang="fr-CA" sz="2000" b="0" i="1" u="none" strike="noStrike" cap="none" normalizeH="0" baseline="0" dirty="0" smtClean="0">
                <a:ln>
                  <a:noFill/>
                </a:ln>
                <a:solidFill>
                  <a:srgbClr val="FF0000"/>
                </a:solidFill>
                <a:effectLst/>
                <a:latin typeface="Arial" pitchFamily="34" charset="0"/>
                <a:ea typeface="Times New Roman" pitchFamily="18" charset="0"/>
                <a:cs typeface="Arial" pitchFamily="34" charset="0"/>
              </a:rPr>
            </a:br>
            <a:r>
              <a:rPr kumimoji="0" lang="fr-CA" sz="2000" b="0" i="1" u="none" strike="noStrike" cap="none" normalizeH="0" baseline="0" dirty="0" smtClean="0">
                <a:ln>
                  <a:noFill/>
                </a:ln>
                <a:solidFill>
                  <a:srgbClr val="FF0000"/>
                </a:solidFill>
                <a:effectLst/>
                <a:latin typeface="Arial" pitchFamily="34" charset="0"/>
                <a:ea typeface="Times New Roman" pitchFamily="18" charset="0"/>
                <a:cs typeface="Arial" pitchFamily="34" charset="0"/>
              </a:rPr>
              <a:t>5. 5,85 x 0,86 = 5,03</a:t>
            </a:r>
          </a:p>
          <a:p>
            <a:pPr marL="457200" marR="0" lvl="0" indent="-457200" algn="l" defTabSz="914400" rtl="0" eaLnBrk="0" fontAlgn="base" latinLnBrk="0" hangingPunct="0">
              <a:lnSpc>
                <a:spcPct val="100000"/>
              </a:lnSpc>
              <a:spcBef>
                <a:spcPct val="0"/>
              </a:spcBef>
              <a:spcAft>
                <a:spcPct val="0"/>
              </a:spcAft>
              <a:buClrTx/>
              <a:buSzTx/>
              <a:buFontTx/>
              <a:buAutoNum type="arabicPeriod"/>
              <a:tabLst/>
            </a:pPr>
            <a:endParaRPr kumimoji="0" lang="fr-CA" sz="20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fr-CA"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Nous cherchions 5,05 : la précision est bonne !</a:t>
            </a:r>
            <a:endParaRPr kumimoji="0" lang="fr-CA" sz="2000" b="0" i="0" u="none" strike="noStrike" cap="none" normalizeH="0" baseline="0" dirty="0" smtClean="0">
              <a:ln>
                <a:noFill/>
              </a:ln>
              <a:solidFill>
                <a:schemeClr val="tx1"/>
              </a:solidFill>
              <a:effectLst/>
              <a:latin typeface="Arial" pitchFamily="34" charset="0"/>
              <a:cs typeface="Arial" pitchFamily="34" charset="0"/>
            </a:endParaRPr>
          </a:p>
        </p:txBody>
      </p:sp>
      <p:sp>
        <p:nvSpPr>
          <p:cNvPr id="7" name="Titre 1"/>
          <p:cNvSpPr txBox="1">
            <a:spLocks/>
          </p:cNvSpPr>
          <p:nvPr/>
        </p:nvSpPr>
        <p:spPr>
          <a:xfrm>
            <a:off x="457200" y="44624"/>
            <a:ext cx="8229600" cy="1143000"/>
          </a:xfrm>
          <a:prstGeom prst="rect">
            <a:avLst/>
          </a:prstGeom>
          <a:ln>
            <a:solidFill>
              <a:schemeClr val="tx1"/>
            </a:solidFill>
          </a:ln>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CA" sz="3200" b="0" i="0" u="none" strike="noStrike" kern="1200" cap="none" spc="0" normalizeH="0" baseline="0" noProof="0" dirty="0" smtClean="0">
                <a:ln>
                  <a:noFill/>
                </a:ln>
                <a:solidFill>
                  <a:srgbClr val="0070C0"/>
                </a:solidFill>
                <a:effectLst/>
                <a:uLnTx/>
                <a:uFillTx/>
                <a:latin typeface="Arial" pitchFamily="34" charset="0"/>
                <a:ea typeface="+mj-ea"/>
                <a:cs typeface="Arial" pitchFamily="34" charset="0"/>
              </a:rPr>
              <a:t>Les antennes Log-périodiques: </a:t>
            </a:r>
            <a:r>
              <a:rPr lang="fr-CA" sz="3200" dirty="0" smtClean="0">
                <a:solidFill>
                  <a:srgbClr val="0070C0"/>
                </a:solidFill>
                <a:latin typeface="Arial" pitchFamily="34" charset="0"/>
                <a:ea typeface="+mj-ea"/>
                <a:cs typeface="Arial" pitchFamily="34" charset="0"/>
              </a:rPr>
              <a:t>Théorie 5</a:t>
            </a:r>
            <a:endParaRPr kumimoji="0" lang="fr-CA" sz="3200" b="0" i="0" u="none" strike="noStrike" kern="1200" cap="none" spc="0" normalizeH="0" baseline="0" noProof="0" dirty="0">
              <a:ln>
                <a:noFill/>
              </a:ln>
              <a:solidFill>
                <a:srgbClr val="0070C0"/>
              </a:solidFill>
              <a:effectLst/>
              <a:uLnTx/>
              <a:uFillTx/>
              <a:latin typeface="Arial" pitchFamily="34" charset="0"/>
              <a:ea typeface="+mj-ea"/>
              <a:cs typeface="Arial" pitchFamily="34"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1"/>
          <p:cNvSpPr txBox="1">
            <a:spLocks/>
          </p:cNvSpPr>
          <p:nvPr/>
        </p:nvSpPr>
        <p:spPr>
          <a:xfrm>
            <a:off x="457200" y="44624"/>
            <a:ext cx="8229600" cy="1143000"/>
          </a:xfrm>
          <a:prstGeom prst="rect">
            <a:avLst/>
          </a:prstGeom>
          <a:ln>
            <a:noFill/>
          </a:ln>
        </p:spPr>
        <p:txBody>
          <a:bodyPr vert="horz" lIns="91440" tIns="45720" rIns="91440" bIns="45720" rtlCol="0" anchor="ctr">
            <a:normAutofit/>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fr-CA" sz="3200" b="0" i="0" u="none" strike="noStrike" kern="1200" cap="none" spc="0" normalizeH="0" baseline="0" noProof="0" dirty="0" smtClean="0">
                <a:ln>
                  <a:noFill/>
                </a:ln>
                <a:solidFill>
                  <a:srgbClr val="0070C0"/>
                </a:solidFill>
                <a:effectLst/>
                <a:uLnTx/>
                <a:uFillTx/>
                <a:latin typeface="Arial" pitchFamily="34" charset="0"/>
                <a:ea typeface="+mj-ea"/>
                <a:cs typeface="Arial" pitchFamily="34" charset="0"/>
              </a:rPr>
              <a:t>Les antennes Log-périodiques: </a:t>
            </a:r>
            <a:r>
              <a:rPr lang="fr-CA" sz="3200" dirty="0" smtClean="0">
                <a:solidFill>
                  <a:srgbClr val="0070C0"/>
                </a:solidFill>
                <a:latin typeface="Arial" pitchFamily="34" charset="0"/>
                <a:ea typeface="+mj-ea"/>
                <a:cs typeface="Arial" pitchFamily="34" charset="0"/>
              </a:rPr>
              <a:t>Théorie 6</a:t>
            </a:r>
            <a:endParaRPr kumimoji="0" lang="fr-CA" sz="3200" b="0" i="0" u="none" strike="noStrike" kern="1200" cap="none" spc="0" normalizeH="0" baseline="0" noProof="0" dirty="0">
              <a:ln>
                <a:noFill/>
              </a:ln>
              <a:solidFill>
                <a:srgbClr val="0070C0"/>
              </a:solidFill>
              <a:effectLst/>
              <a:uLnTx/>
              <a:uFillTx/>
              <a:latin typeface="Arial" pitchFamily="34" charset="0"/>
              <a:ea typeface="+mj-ea"/>
              <a:cs typeface="Arial" pitchFamily="34" charset="0"/>
            </a:endParaRPr>
          </a:p>
        </p:txBody>
      </p:sp>
      <p:graphicFrame>
        <p:nvGraphicFramePr>
          <p:cNvPr id="5" name="Tableau 4"/>
          <p:cNvGraphicFramePr>
            <a:graphicFrameLocks noGrp="1"/>
          </p:cNvGraphicFramePr>
          <p:nvPr/>
        </p:nvGraphicFramePr>
        <p:xfrm>
          <a:off x="467544" y="2132856"/>
          <a:ext cx="8208911" cy="4200900"/>
        </p:xfrm>
        <a:graphic>
          <a:graphicData uri="http://schemas.openxmlformats.org/drawingml/2006/table">
            <a:tbl>
              <a:tblPr/>
              <a:tblGrid>
                <a:gridCol w="8208911"/>
              </a:tblGrid>
              <a:tr h="4200900">
                <a:tc>
                  <a:txBody>
                    <a:bodyPr/>
                    <a:lstStyle/>
                    <a:p>
                      <a:pPr marL="38100">
                        <a:lnSpc>
                          <a:spcPct val="115000"/>
                        </a:lnSpc>
                        <a:spcAft>
                          <a:spcPts val="0"/>
                        </a:spcAft>
                      </a:pPr>
                      <a:r>
                        <a:rPr lang="fr-CA" sz="2400" dirty="0">
                          <a:latin typeface="Arial" pitchFamily="34" charset="0"/>
                          <a:ea typeface="Times New Roman"/>
                          <a:cs typeface="Arial" pitchFamily="34" charset="0"/>
                        </a:rPr>
                        <a:t>1. Calculer le rapport entre l’élément le plus court et l’élément le plus long : Court / Long = </a:t>
                      </a:r>
                      <a:r>
                        <a:rPr lang="fr-CA" sz="2400" dirty="0" smtClean="0">
                          <a:latin typeface="Arial" pitchFamily="34" charset="0"/>
                          <a:ea typeface="Times New Roman"/>
                          <a:cs typeface="Arial" pitchFamily="34" charset="0"/>
                        </a:rPr>
                        <a:t>R  (Rapport)</a:t>
                      </a:r>
                      <a:r>
                        <a:rPr lang="fr-CA" sz="2400" dirty="0">
                          <a:latin typeface="Arial" pitchFamily="34" charset="0"/>
                          <a:ea typeface="Times New Roman"/>
                          <a:cs typeface="Arial" pitchFamily="34" charset="0"/>
                        </a:rPr>
                        <a:t/>
                      </a:r>
                      <a:br>
                        <a:rPr lang="fr-CA" sz="2400" dirty="0">
                          <a:latin typeface="Arial" pitchFamily="34" charset="0"/>
                          <a:ea typeface="Times New Roman"/>
                          <a:cs typeface="Arial" pitchFamily="34" charset="0"/>
                        </a:rPr>
                      </a:br>
                      <a:r>
                        <a:rPr lang="fr-CA" sz="2400" dirty="0">
                          <a:latin typeface="Arial" pitchFamily="34" charset="0"/>
                          <a:ea typeface="Times New Roman"/>
                          <a:cs typeface="Arial" pitchFamily="34" charset="0"/>
                        </a:rPr>
                        <a:t>2. Chercher le log de ce nombre : </a:t>
                      </a:r>
                      <a:r>
                        <a:rPr lang="fr-CA" sz="2400" dirty="0" smtClean="0">
                          <a:latin typeface="Arial" pitchFamily="34" charset="0"/>
                          <a:ea typeface="Times New Roman"/>
                          <a:cs typeface="Arial" pitchFamily="34" charset="0"/>
                        </a:rPr>
                        <a:t>log R</a:t>
                      </a:r>
                      <a:r>
                        <a:rPr lang="fr-CA" sz="2400" dirty="0">
                          <a:latin typeface="Arial" pitchFamily="34" charset="0"/>
                          <a:ea typeface="Times New Roman"/>
                          <a:cs typeface="Arial" pitchFamily="34" charset="0"/>
                        </a:rPr>
                        <a:t/>
                      </a:r>
                      <a:br>
                        <a:rPr lang="fr-CA" sz="2400" dirty="0">
                          <a:latin typeface="Arial" pitchFamily="34" charset="0"/>
                          <a:ea typeface="Times New Roman"/>
                          <a:cs typeface="Arial" pitchFamily="34" charset="0"/>
                        </a:rPr>
                      </a:br>
                      <a:r>
                        <a:rPr lang="fr-CA" sz="2400" dirty="0">
                          <a:latin typeface="Arial" pitchFamily="34" charset="0"/>
                          <a:ea typeface="Times New Roman"/>
                          <a:cs typeface="Arial" pitchFamily="34" charset="0"/>
                        </a:rPr>
                        <a:t>3. Diviser par le nombre d’éléments moins 1 (Le nombre d’intervalles) : </a:t>
                      </a:r>
                      <a:r>
                        <a:rPr lang="fr-CA" sz="2400" dirty="0" smtClean="0">
                          <a:latin typeface="Arial" pitchFamily="34" charset="0"/>
                          <a:ea typeface="Times New Roman"/>
                          <a:cs typeface="Arial" pitchFamily="34" charset="0"/>
                        </a:rPr>
                        <a:t>log R </a:t>
                      </a:r>
                      <a:r>
                        <a:rPr lang="fr-CA" sz="2400" dirty="0">
                          <a:latin typeface="Arial" pitchFamily="34" charset="0"/>
                          <a:ea typeface="Times New Roman"/>
                          <a:cs typeface="Arial" pitchFamily="34" charset="0"/>
                        </a:rPr>
                        <a:t>/ </a:t>
                      </a:r>
                      <a:r>
                        <a:rPr lang="fr-CA" sz="2400" dirty="0" err="1" smtClean="0">
                          <a:latin typeface="Arial" pitchFamily="34" charset="0"/>
                          <a:ea typeface="Times New Roman"/>
                          <a:cs typeface="Arial" pitchFamily="34" charset="0"/>
                        </a:rPr>
                        <a:t>N</a:t>
                      </a:r>
                      <a:r>
                        <a:rPr lang="fr-CA" sz="2400" baseline="-25000" dirty="0" err="1" smtClean="0">
                          <a:latin typeface="Arial" pitchFamily="34" charset="0"/>
                          <a:ea typeface="Times New Roman"/>
                          <a:cs typeface="Arial" pitchFamily="34" charset="0"/>
                        </a:rPr>
                        <a:t>éléments</a:t>
                      </a:r>
                      <a:r>
                        <a:rPr lang="fr-CA" sz="2400" dirty="0" smtClean="0">
                          <a:latin typeface="Arial" pitchFamily="34" charset="0"/>
                          <a:ea typeface="Times New Roman"/>
                          <a:cs typeface="Arial" pitchFamily="34" charset="0"/>
                        </a:rPr>
                        <a:t> </a:t>
                      </a:r>
                      <a:r>
                        <a:rPr lang="fr-CA" sz="2400" dirty="0">
                          <a:latin typeface="Arial" pitchFamily="34" charset="0"/>
                          <a:ea typeface="Times New Roman"/>
                          <a:cs typeface="Arial" pitchFamily="34" charset="0"/>
                        </a:rPr>
                        <a:t>– 1 = </a:t>
                      </a:r>
                      <a:r>
                        <a:rPr lang="fr-CA" sz="2400" dirty="0" smtClean="0">
                          <a:latin typeface="Arial" pitchFamily="34" charset="0"/>
                          <a:ea typeface="Times New Roman"/>
                          <a:cs typeface="Arial" pitchFamily="34" charset="0"/>
                        </a:rPr>
                        <a:t>exposant</a:t>
                      </a:r>
                      <a:r>
                        <a:rPr lang="fr-CA" sz="2400" dirty="0">
                          <a:latin typeface="Arial" pitchFamily="34" charset="0"/>
                          <a:ea typeface="Times New Roman"/>
                          <a:cs typeface="Arial" pitchFamily="34" charset="0"/>
                        </a:rPr>
                        <a:t/>
                      </a:r>
                      <a:br>
                        <a:rPr lang="fr-CA" sz="2400" dirty="0">
                          <a:latin typeface="Arial" pitchFamily="34" charset="0"/>
                          <a:ea typeface="Times New Roman"/>
                          <a:cs typeface="Arial" pitchFamily="34" charset="0"/>
                        </a:rPr>
                      </a:br>
                      <a:r>
                        <a:rPr lang="fr-CA" sz="2400" dirty="0">
                          <a:latin typeface="Arial" pitchFamily="34" charset="0"/>
                          <a:ea typeface="Times New Roman"/>
                          <a:cs typeface="Arial" pitchFamily="34" charset="0"/>
                        </a:rPr>
                        <a:t>4. Chercher </a:t>
                      </a:r>
                      <a:r>
                        <a:rPr lang="fr-CA" sz="2400" dirty="0" smtClean="0">
                          <a:latin typeface="Arial" pitchFamily="34" charset="0"/>
                          <a:ea typeface="Times New Roman"/>
                          <a:cs typeface="Arial" pitchFamily="34" charset="0"/>
                        </a:rPr>
                        <a:t>10</a:t>
                      </a:r>
                      <a:r>
                        <a:rPr lang="fr-CA" sz="2400" baseline="30000" dirty="0" smtClean="0">
                          <a:latin typeface="Arial" pitchFamily="34" charset="0"/>
                          <a:ea typeface="Times New Roman"/>
                          <a:cs typeface="Arial" pitchFamily="34" charset="0"/>
                        </a:rPr>
                        <a:t>exposant</a:t>
                      </a:r>
                      <a:r>
                        <a:rPr lang="fr-CA" sz="2400" dirty="0" smtClean="0">
                          <a:latin typeface="Arial" pitchFamily="34" charset="0"/>
                          <a:ea typeface="Times New Roman"/>
                          <a:cs typeface="Arial" pitchFamily="34" charset="0"/>
                        </a:rPr>
                        <a:t> </a:t>
                      </a:r>
                      <a:r>
                        <a:rPr lang="fr-CA" sz="2400" dirty="0">
                          <a:latin typeface="Arial" pitchFamily="34" charset="0"/>
                          <a:ea typeface="Times New Roman"/>
                          <a:cs typeface="Arial" pitchFamily="34" charset="0"/>
                        </a:rPr>
                        <a:t>(Shift log) = C’est le nombre recherché appelé généralement </a:t>
                      </a:r>
                      <a:r>
                        <a:rPr lang="el-GR" sz="2400" dirty="0" smtClean="0">
                          <a:latin typeface="Arial" pitchFamily="34" charset="0"/>
                          <a:ea typeface="Times New Roman"/>
                          <a:cs typeface="Arial" pitchFamily="34" charset="0"/>
                        </a:rPr>
                        <a:t>τ</a:t>
                      </a:r>
                      <a:r>
                        <a:rPr lang="fr-CA" sz="2400" dirty="0" smtClean="0">
                          <a:latin typeface="Arial" pitchFamily="34" charset="0"/>
                          <a:ea typeface="Times New Roman"/>
                          <a:cs typeface="Arial" pitchFamily="34" charset="0"/>
                        </a:rPr>
                        <a:t>, </a:t>
                      </a:r>
                      <a:r>
                        <a:rPr lang="fr-CA" sz="2400" dirty="0">
                          <a:latin typeface="Arial" pitchFamily="34" charset="0"/>
                          <a:ea typeface="Times New Roman"/>
                          <a:cs typeface="Arial" pitchFamily="34" charset="0"/>
                        </a:rPr>
                        <a:t>la lettre grecque « tau ».</a:t>
                      </a:r>
                      <a:endParaRPr lang="fr-CA" sz="2400" dirty="0">
                        <a:latin typeface="Arial" pitchFamily="34" charset="0"/>
                        <a:ea typeface="Calibri"/>
                        <a:cs typeface="Arial" pitchFamily="34" charset="0"/>
                      </a:endParaRPr>
                    </a:p>
                  </a:txBody>
                  <a:tcPr marL="9525" marR="9525" marT="9525" marB="9525" anchor="ctr">
                    <a:lnL w="12700" cap="flat" cmpd="sng" algn="ctr">
                      <a:solidFill>
                        <a:srgbClr val="FF0000"/>
                      </a:solidFill>
                      <a:prstDash val="solid"/>
                      <a:round/>
                      <a:headEnd type="none" w="med" len="med"/>
                      <a:tailEnd type="none" w="med" len="med"/>
                    </a:lnL>
                    <a:lnR w="12700" cap="flat" cmpd="sng" algn="ctr">
                      <a:solidFill>
                        <a:srgbClr val="FF0000"/>
                      </a:solidFill>
                      <a:prstDash val="solid"/>
                      <a:round/>
                      <a:headEnd type="none" w="med" len="med"/>
                      <a:tailEnd type="none" w="med" len="med"/>
                    </a:lnR>
                    <a:lnT w="12700" cap="flat" cmpd="sng" algn="ctr">
                      <a:solidFill>
                        <a:srgbClr val="FF0000"/>
                      </a:solidFill>
                      <a:prstDash val="solid"/>
                      <a:round/>
                      <a:headEnd type="none" w="med" len="med"/>
                      <a:tailEnd type="none" w="med" len="med"/>
                    </a:lnT>
                    <a:lnB w="12700" cap="flat" cmpd="sng" algn="ctr">
                      <a:solidFill>
                        <a:srgbClr val="FF0000"/>
                      </a:solidFill>
                      <a:prstDash val="solid"/>
                      <a:round/>
                      <a:headEnd type="none" w="med" len="med"/>
                      <a:tailEnd type="none" w="med" len="med"/>
                    </a:lnB>
                    <a:solidFill>
                      <a:srgbClr val="FFFFFF"/>
                    </a:solidFill>
                  </a:tcPr>
                </a:tc>
              </a:tr>
            </a:tbl>
          </a:graphicData>
        </a:graphic>
      </p:graphicFrame>
      <p:sp>
        <p:nvSpPr>
          <p:cNvPr id="27649" name="Rectangle 1"/>
          <p:cNvSpPr>
            <a:spLocks noChangeArrowheads="1"/>
          </p:cNvSpPr>
          <p:nvPr/>
        </p:nvSpPr>
        <p:spPr bwMode="auto">
          <a:xfrm>
            <a:off x="323528" y="1412776"/>
            <a:ext cx="8532440" cy="40011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fr-CA" sz="20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rPr>
              <a:t>Voici donc la démarche générale à suivre :</a:t>
            </a:r>
            <a:endParaRPr kumimoji="0" lang="fr-CA"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1035</TotalTime>
  <Words>1085</Words>
  <Application>Microsoft Office PowerPoint</Application>
  <PresentationFormat>Affichage à l'écran (4:3)</PresentationFormat>
  <Paragraphs>108</Paragraphs>
  <Slides>17</Slides>
  <Notes>0</Notes>
  <HiddenSlides>0</HiddenSlides>
  <MMClips>0</MMClips>
  <ScaleCrop>false</ScaleCrop>
  <HeadingPairs>
    <vt:vector size="4" baseType="variant">
      <vt:variant>
        <vt:lpstr>Thème</vt:lpstr>
      </vt:variant>
      <vt:variant>
        <vt:i4>1</vt:i4>
      </vt:variant>
      <vt:variant>
        <vt:lpstr>Titres des diapositives</vt:lpstr>
      </vt:variant>
      <vt:variant>
        <vt:i4>17</vt:i4>
      </vt:variant>
    </vt:vector>
  </HeadingPairs>
  <TitlesOfParts>
    <vt:vector size="18" baseType="lpstr">
      <vt:lpstr>Thème Office</vt:lpstr>
      <vt:lpstr>Les antennes Log-périodiques</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lpstr>Diapositive 16</vt:lpstr>
      <vt:lpstr>Diapositive 17</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Philippe Groux</dc:creator>
  <cp:lastModifiedBy>Philippe Groux</cp:lastModifiedBy>
  <cp:revision>93</cp:revision>
  <dcterms:created xsi:type="dcterms:W3CDTF">2013-04-24T13:06:09Z</dcterms:created>
  <dcterms:modified xsi:type="dcterms:W3CDTF">2013-05-14T21:19:36Z</dcterms:modified>
</cp:coreProperties>
</file>